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8"/>
  </p:notesMasterIdLst>
  <p:handoutMasterIdLst>
    <p:handoutMasterId r:id="rId39"/>
  </p:handoutMasterIdLst>
  <p:sldIdLst>
    <p:sldId id="256" r:id="rId2"/>
    <p:sldId id="288" r:id="rId3"/>
    <p:sldId id="318" r:id="rId4"/>
    <p:sldId id="319" r:id="rId5"/>
    <p:sldId id="290" r:id="rId6"/>
    <p:sldId id="291" r:id="rId7"/>
    <p:sldId id="294" r:id="rId8"/>
    <p:sldId id="293" r:id="rId9"/>
    <p:sldId id="299" r:id="rId10"/>
    <p:sldId id="295" r:id="rId11"/>
    <p:sldId id="296" r:id="rId12"/>
    <p:sldId id="297" r:id="rId13"/>
    <p:sldId id="303" r:id="rId14"/>
    <p:sldId id="304" r:id="rId15"/>
    <p:sldId id="298" r:id="rId16"/>
    <p:sldId id="328" r:id="rId17"/>
    <p:sldId id="302" r:id="rId18"/>
    <p:sldId id="300" r:id="rId19"/>
    <p:sldId id="301" r:id="rId20"/>
    <p:sldId id="309" r:id="rId21"/>
    <p:sldId id="310" r:id="rId22"/>
    <p:sldId id="317" r:id="rId23"/>
    <p:sldId id="312" r:id="rId24"/>
    <p:sldId id="311" r:id="rId25"/>
    <p:sldId id="313" r:id="rId26"/>
    <p:sldId id="315" r:id="rId27"/>
    <p:sldId id="314" r:id="rId28"/>
    <p:sldId id="308" r:id="rId29"/>
    <p:sldId id="305" r:id="rId30"/>
    <p:sldId id="316" r:id="rId31"/>
    <p:sldId id="306" r:id="rId32"/>
    <p:sldId id="307" r:id="rId33"/>
    <p:sldId id="327" r:id="rId34"/>
    <p:sldId id="323" r:id="rId35"/>
    <p:sldId id="320" r:id="rId36"/>
    <p:sldId id="321" r:id="rId37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02"/>
    <p:restoredTop sz="94740"/>
  </p:normalViewPr>
  <p:slideViewPr>
    <p:cSldViewPr snapToGrid="0" snapToObjects="1">
      <p:cViewPr varScale="1">
        <p:scale>
          <a:sx n="93" d="100"/>
          <a:sy n="93" d="100"/>
        </p:scale>
        <p:origin x="90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3.png>
</file>

<file path=ppt/media/image17.png>
</file>

<file path=ppt/media/image2.png>
</file>

<file path=ppt/media/image20.png>
</file>

<file path=ppt/media/image21.png>
</file>

<file path=ppt/media/image28.png>
</file>

<file path=ppt/media/image3.png>
</file>

<file path=ppt/media/image3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689/blob/master/notes/graphs.ipyn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hyperlink" Target="https://github.com/parrt/msds689/blob/master/notes/graphs.ipyn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hyperlink" Target="https://github.com/parrt/msds689/blob/master/notes/graphs.ipyn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hyperlink" Target="https://github.com/parrt/msds689/blob/master/notes/code/prefix_trie.py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github.com/parrt/msds689/blob/master/notes/code/prefix_trie.py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snap.stanford.edu/data/facebook_combined.txt.gz" TargetMode="External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arrt/msds689/blob/master/notes/code/viz_facebook.py" TargetMode="Externa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parrt/msds689/blob/master/notes/code/distances.csv" TargetMode="External"/><Relationship Id="rId4" Type="http://schemas.openxmlformats.org/officeDocument/2006/relationships/image" Target="../media/image3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Travelling_salesman_proble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Graphs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It’s all about relationships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Mustafa Hajij</a:t>
            </a:r>
            <a:endParaRPr lang="en-US" dirty="0"/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Depth-first search (review)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fundamental algorithm for answering graph questions</a:t>
            </a:r>
          </a:p>
          <a:p>
            <a:r>
              <a:rPr lang="en-US" dirty="0"/>
              <a:t>Visits all reachable nodes from p, avoiding cycles</a:t>
            </a:r>
          </a:p>
          <a:p>
            <a:r>
              <a:rPr lang="en-US" dirty="0"/>
              <a:t>Go deep first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968684" y="3772738"/>
            <a:ext cx="722101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walk_graph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visited=set()):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walk_graph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(q, visited)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835" y="130897"/>
            <a:ext cx="3364255" cy="155979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68684" y="6088559"/>
            <a:ext cx="68707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/>
              <a:t>O(</a:t>
            </a:r>
            <a:r>
              <a:rPr lang="en-US" sz="2200" dirty="0" err="1"/>
              <a:t>n,m</a:t>
            </a:r>
            <a:r>
              <a:rPr lang="en-US" sz="2200" dirty="0"/>
              <a:t>) = n + m, for n </a:t>
            </a:r>
            <a:r>
              <a:rPr lang="en-US" sz="2200" b="1" dirty="0"/>
              <a:t>nodes</a:t>
            </a:r>
            <a:r>
              <a:rPr lang="en-US" sz="2200" dirty="0"/>
              <a:t>, m </a:t>
            </a:r>
            <a:r>
              <a:rPr lang="en-US" sz="2200" b="1" dirty="0"/>
              <a:t>edges</a:t>
            </a:r>
            <a:r>
              <a:rPr lang="en-US" sz="2200" dirty="0"/>
              <a:t>; m can be n^2</a:t>
            </a:r>
            <a:br>
              <a:rPr lang="en-US" sz="2200" dirty="0"/>
            </a:br>
            <a:r>
              <a:rPr lang="en-US" sz="2200" dirty="0"/>
              <a:t>(counts node visits, edge traversals)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98FC0D-9F7D-054E-9635-3361BCECD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000" y="2743199"/>
            <a:ext cx="3195089" cy="31116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61774A-88F7-2543-8B09-6205FF68B00C}"/>
              </a:ext>
            </a:extLst>
          </p:cNvPr>
          <p:cNvSpPr txBox="1"/>
          <p:nvPr/>
        </p:nvSpPr>
        <p:spPr>
          <a:xfrm>
            <a:off x="8493290" y="5973346"/>
            <a:ext cx="3825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Algorithms book by Sedgewick, Wayne</a:t>
            </a:r>
          </a:p>
        </p:txBody>
      </p:sp>
    </p:spTree>
    <p:extLst>
      <p:ext uri="{BB962C8B-B14F-4D97-AF65-F5344CB8AC3E}">
        <p14:creationId xmlns:p14="http://schemas.microsoft.com/office/powerpoint/2010/main" val="717105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9198"/>
          </a:xfrm>
        </p:spPr>
        <p:txBody>
          <a:bodyPr/>
          <a:lstStyle/>
          <a:p>
            <a:r>
              <a:rPr lang="en-US" dirty="0"/>
              <a:t>Is there a cycle (p can reach p)?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9226"/>
            <a:ext cx="10515600" cy="5077737"/>
          </a:xfrm>
        </p:spPr>
        <p:txBody>
          <a:bodyPr/>
          <a:lstStyle/>
          <a:p>
            <a:r>
              <a:rPr lang="en-US" dirty="0"/>
              <a:t>E.g., can I get back to starting spot via one-way streets?</a:t>
            </a:r>
          </a:p>
          <a:p>
            <a:r>
              <a:rPr lang="en-US" dirty="0"/>
              <a:t>If we run into starting node in visited set, return True;</a:t>
            </a:r>
            <a:br>
              <a:rPr lang="en-US" dirty="0"/>
            </a:br>
            <a:r>
              <a:rPr lang="en-US" dirty="0">
                <a:solidFill>
                  <a:schemeClr val="accent5"/>
                </a:solidFill>
              </a:rPr>
              <a:t>blue</a:t>
            </a:r>
            <a:r>
              <a:rPr lang="en-US" dirty="0"/>
              <a:t> means different than plain walk: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1271631" y="2468171"/>
            <a:ext cx="9818127" cy="41549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bool: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p,p,set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())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start:Node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visited) -&gt; bool: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visited: 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p is start: return True # we find start?</a:t>
            </a:r>
          </a:p>
          <a:p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       return False # can't loop forever so don’t chase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c =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start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q, visited)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c: return True # found it, we can stop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return False</a:t>
            </a:r>
          </a:p>
        </p:txBody>
      </p:sp>
    </p:spTree>
    <p:extLst>
      <p:ext uri="{BB962C8B-B14F-4D97-AF65-F5344CB8AC3E}">
        <p14:creationId xmlns:p14="http://schemas.microsoft.com/office/powerpoint/2010/main" val="2109500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7388"/>
          </a:xfrm>
        </p:spPr>
        <p:txBody>
          <a:bodyPr/>
          <a:lstStyle/>
          <a:p>
            <a:r>
              <a:rPr lang="en-US" dirty="0"/>
              <a:t>Find set of nodes p can reach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152939"/>
            <a:ext cx="11243553" cy="5024024"/>
          </a:xfrm>
        </p:spPr>
        <p:txBody>
          <a:bodyPr>
            <a:normAutofit/>
          </a:bodyPr>
          <a:lstStyle/>
          <a:p>
            <a:r>
              <a:rPr lang="en-US" sz="2400" dirty="0"/>
              <a:t>E.g., can we reach city y from city x (hint: Juneau not accessible)?</a:t>
            </a:r>
          </a:p>
          <a:p>
            <a:r>
              <a:rPr lang="en-US" sz="2400" dirty="0"/>
              <a:t>Need two sets, one for avoiding cycles, another for reached nodes</a:t>
            </a:r>
          </a:p>
          <a:p>
            <a:r>
              <a:rPr lang="en-US" sz="2400" dirty="0"/>
              <a:t>If we used visited for both, then p would also appear to reach itself, which might not be true; we add start node to visited but doesn't mean we can return to start via any path in graph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998216" y="3204827"/>
            <a:ext cx="7780029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reachable(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reaches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();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reachable_(p, 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set())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return reaches</a:t>
            </a:r>
          </a:p>
          <a:p>
            <a:endParaRPr lang="en-US" sz="20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reachable_(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reaches:set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.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add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0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reaches.add</a:t>
            </a:r>
            <a:r>
              <a:rPr lang="mr-IN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0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)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# add only if we traverse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    reachable_(q, reaches, visited)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64490" y="0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https://github.com/parrt/msds689/blob/master/notes/graphs.ipynb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132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D2E27-F029-8F4C-8809-06DDAF244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37570" cy="1325563"/>
          </a:xfrm>
        </p:spPr>
        <p:txBody>
          <a:bodyPr/>
          <a:lstStyle/>
          <a:p>
            <a:r>
              <a:rPr lang="en-US" dirty="0"/>
              <a:t>Find set of nodes p can reach, track depth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0C7F7-ADF4-964C-94C6-A0E7937F16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783"/>
            <a:ext cx="10515600" cy="4776180"/>
          </a:xfrm>
        </p:spPr>
        <p:txBody>
          <a:bodyPr/>
          <a:lstStyle/>
          <a:p>
            <a:r>
              <a:rPr lang="en-US" dirty="0"/>
              <a:t>E.g., how many hops from person A to B in social network?</a:t>
            </a:r>
          </a:p>
          <a:p>
            <a:r>
              <a:rPr lang="en-US" dirty="0"/>
              <a:t>Track node-&gt;depth map, not just set of nodes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AF48A4-4564-CD45-B6F8-DC1214DADCFE}"/>
              </a:ext>
            </a:extLst>
          </p:cNvPr>
          <p:cNvSpPr txBox="1"/>
          <p:nvPr/>
        </p:nvSpPr>
        <p:spPr>
          <a:xfrm>
            <a:off x="847687" y="2495471"/>
            <a:ext cx="10737956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depths(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 =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{}</a:t>
            </a:r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depths_(p, reaches,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depth=0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reaches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depths_(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reaches:dict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</a:t>
            </a:r>
            <a:r>
              <a:rPr lang="en-US" sz="22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reaches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 return</a:t>
            </a:r>
          </a:p>
          <a:p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   reaches[p] = depth # distance to p from start (could be 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depths_(q, reaches,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depth+1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623A79-3941-454E-B6B3-BD1A58A3ECA8}"/>
              </a:ext>
            </a:extLst>
          </p:cNvPr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64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CBCBA-DE92-6748-A759-28AD32F4D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neighborhood within k edges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C30A5-C8DD-EE40-ADAE-18F4F4386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3506"/>
            <a:ext cx="10515600" cy="4873457"/>
          </a:xfrm>
        </p:spPr>
        <p:txBody>
          <a:bodyPr/>
          <a:lstStyle/>
          <a:p>
            <a:r>
              <a:rPr lang="en-US" dirty="0"/>
              <a:t>E.g., find all friends within k friend hops</a:t>
            </a:r>
          </a:p>
          <a:p>
            <a:r>
              <a:rPr lang="en-US" dirty="0"/>
              <a:t>Track </a:t>
            </a:r>
            <a:r>
              <a:rPr lang="en-US" dirty="0" err="1"/>
              <a:t>dict</a:t>
            </a:r>
            <a:r>
              <a:rPr lang="en-US" dirty="0"/>
              <a:t> node-&gt;depth, stop when we reach depth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D3CF86-04E5-AD4C-9BF5-C26725F54548}"/>
              </a:ext>
            </a:extLst>
          </p:cNvPr>
          <p:cNvSpPr txBox="1"/>
          <p:nvPr/>
        </p:nvSpPr>
        <p:spPr>
          <a:xfrm>
            <a:off x="225116" y="2360534"/>
            <a:ext cx="11720450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neighbors(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 =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neighbors_(p, k, reaches, depth=0)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reaches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neighbors_(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reaches:dict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depth:int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reaches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or depth&gt;k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 return # terminate at depth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reaches[p] = depth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neighbors_(q,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reaches, depth+1)</a:t>
            </a:r>
          </a:p>
        </p:txBody>
      </p:sp>
    </p:spTree>
    <p:extLst>
      <p:ext uri="{BB962C8B-B14F-4D97-AF65-F5344CB8AC3E}">
        <p14:creationId xmlns:p14="http://schemas.microsoft.com/office/powerpoint/2010/main" val="377623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first path from p to q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25413" y="5391921"/>
            <a:ext cx="2068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recursion tree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6488668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https://github.com/parrt/msds689/blob/master/notes/graphs.ipynb</a:t>
            </a:r>
            <a:r>
              <a:rPr lang="en-US" dirty="0"/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2271617-6FC1-E54D-A95F-71F228E40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908" y="1935677"/>
            <a:ext cx="8065593" cy="34059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14BD45E-F3FA-9A4B-98DD-3381614D3E67}"/>
              </a:ext>
            </a:extLst>
          </p:cNvPr>
          <p:cNvSpPr txBox="1"/>
          <p:nvPr/>
        </p:nvSpPr>
        <p:spPr>
          <a:xfrm>
            <a:off x="7938281" y="1403325"/>
            <a:ext cx="3493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Track path to each node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520CC84-2243-1C44-9A2A-66C6B7E6204C}"/>
              </a:ext>
            </a:extLst>
          </p:cNvPr>
          <p:cNvCxnSpPr>
            <a:cxnSpLocks/>
          </p:cNvCxnSpPr>
          <p:nvPr/>
        </p:nvCxnSpPr>
        <p:spPr>
          <a:xfrm flipH="1">
            <a:off x="7103186" y="1634158"/>
            <a:ext cx="912648" cy="475821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A5444E36-5570-CF41-90E4-8637E77B1A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75" y="1516386"/>
            <a:ext cx="3230880" cy="442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01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first path from p to q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239291" y="1552752"/>
            <a:ext cx="8295921" cy="36471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path(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q:Node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list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return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[</a:t>
            </a:r>
            <a:r>
              <a:rPr lang="mr-IN" sz="21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())</a:t>
            </a:r>
          </a:p>
          <a:p>
            <a:endParaRPr lang="mr-IN" sz="21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path_(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q:Node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1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path:list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if p is q: return path        # found q!</a:t>
            </a:r>
          </a:p>
          <a:p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   if p in visited: return 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None  # avoid cycles</a:t>
            </a:r>
          </a:p>
          <a:p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.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add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   for e in 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pa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e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1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+[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e</a:t>
            </a:r>
            <a:r>
              <a:rPr lang="mr-IN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if pa is not None: return pa</a:t>
            </a:r>
          </a:p>
          <a:p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return None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6488668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https://github.com/parrt/msds689/blob/master/notes/graphs.ipynb</a:t>
            </a:r>
            <a:r>
              <a:rPr 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F3A0A8-0616-D94D-97C0-8AFBD9A290D3}"/>
              </a:ext>
            </a:extLst>
          </p:cNvPr>
          <p:cNvSpPr txBox="1"/>
          <p:nvPr/>
        </p:nvSpPr>
        <p:spPr>
          <a:xfrm>
            <a:off x="130644" y="5382620"/>
            <a:ext cx="6566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Must track path not just set of reachable nodes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2271617-6FC1-E54D-A95F-71F228E40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2098" y="4239942"/>
            <a:ext cx="4979258" cy="2102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901C9C6-5C5A-BE4B-9181-B89BE57C71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4121" y="595423"/>
            <a:ext cx="2556317" cy="350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255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DB491-0454-E047-A121-C8781BF50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Breadth-first search vs DFS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97FAD-C3CD-B24C-A3B6-E054F0211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Visit all children then grandchildren…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36918-2CD7-8B4D-8437-495084F2A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89" y="3053945"/>
            <a:ext cx="3111111" cy="21308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EE4738-01DF-7044-BFFC-0BD233FBC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8487" y="3068177"/>
            <a:ext cx="3104534" cy="21263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1E4B6F-4C6F-F941-88B4-53D318F50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5108" y="3081358"/>
            <a:ext cx="3085289" cy="21132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780400-D27D-BE4D-8147-B8AA7849AC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73045" y="72286"/>
            <a:ext cx="2087632" cy="20266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44DF7A-068A-2143-AF6D-2A2A52F5D563}"/>
              </a:ext>
            </a:extLst>
          </p:cNvPr>
          <p:cNvSpPr txBox="1"/>
          <p:nvPr/>
        </p:nvSpPr>
        <p:spPr>
          <a:xfrm>
            <a:off x="8951054" y="2069781"/>
            <a:ext cx="32749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Algorithms book by Sedgewick, Wayne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983015-360B-994B-903B-676639DD67D8}"/>
              </a:ext>
            </a:extLst>
          </p:cNvPr>
          <p:cNvSpPr txBox="1"/>
          <p:nvPr/>
        </p:nvSpPr>
        <p:spPr>
          <a:xfrm>
            <a:off x="0" y="6514271"/>
            <a:ext cx="55460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Todo</a:t>
            </a:r>
            <a:r>
              <a:rPr lang="en-US" sz="1400" dirty="0"/>
              <a:t>: show worklist growing/shrinking here or next slide (animation)</a:t>
            </a:r>
          </a:p>
        </p:txBody>
      </p:sp>
    </p:spTree>
    <p:extLst>
      <p:ext uri="{BB962C8B-B14F-4D97-AF65-F5344CB8AC3E}">
        <p14:creationId xmlns:p14="http://schemas.microsoft.com/office/powerpoint/2010/main" val="1106079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Maintains work list of nodes and visited set</a:t>
            </a:r>
          </a:p>
          <a:p>
            <a:r>
              <a:rPr lang="en-US" b="1" dirty="0"/>
              <a:t> BFS</a:t>
            </a:r>
            <a:r>
              <a:rPr lang="en-US" dirty="0"/>
              <a:t>	 </a:t>
            </a:r>
            <a:r>
              <a:rPr lang="en-US" b="1" dirty="0"/>
              <a:t>DFS</a:t>
            </a:r>
            <a:br>
              <a:rPr lang="en-US" dirty="0"/>
            </a:br>
            <a:r>
              <a:rPr lang="en-US" dirty="0"/>
              <a:t>Visit A	Visit A</a:t>
            </a:r>
            <a:br>
              <a:rPr lang="en-US" dirty="0"/>
            </a:br>
            <a:r>
              <a:rPr lang="en-US" dirty="0"/>
              <a:t>Visit B	Visit B</a:t>
            </a:r>
            <a:br>
              <a:rPr lang="en-US" dirty="0"/>
            </a:br>
            <a:r>
              <a:rPr lang="en-US" dirty="0"/>
              <a:t>Visit D	Visit C</a:t>
            </a:r>
            <a:br>
              <a:rPr lang="en-US" dirty="0"/>
            </a:br>
            <a:r>
              <a:rPr lang="en-US" dirty="0"/>
              <a:t>Visit C	Visit D</a:t>
            </a:r>
            <a:br>
              <a:rPr lang="en-US" dirty="0"/>
            </a:br>
            <a:r>
              <a:rPr lang="en-US" dirty="0"/>
              <a:t>Visit E	Visit E</a:t>
            </a:r>
          </a:p>
          <a:p>
            <a:r>
              <a:rPr lang="en-US" dirty="0"/>
              <a:t>Add to work list end, pull</a:t>
            </a:r>
            <a:br>
              <a:rPr lang="en-US" dirty="0"/>
            </a:br>
            <a:r>
              <a:rPr lang="en-US" dirty="0"/>
              <a:t>from front (queue)</a:t>
            </a:r>
          </a:p>
          <a:p>
            <a:r>
              <a:rPr lang="en-US" i="1" dirty="0" err="1"/>
              <a:t>Nonrecursive</a:t>
            </a:r>
            <a:endParaRPr lang="en-US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5190259" y="2409804"/>
            <a:ext cx="6560754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BFS(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root:LNode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{root}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worklist = [root]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(worklist)&gt;0: 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worklist.pop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(0)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# dequeue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print(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f“Visit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{p}”)</a:t>
            </a:r>
            <a:endParaRPr lang="mr-IN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for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in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:  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if q not in visited: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worklist.append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8896F0-1965-1B43-AC7E-5466C139D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3645" y="73633"/>
            <a:ext cx="16891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01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</a:t>
            </a:r>
            <a:r>
              <a:rPr lang="en-US" b="1" dirty="0"/>
              <a:t>shortest</a:t>
            </a:r>
            <a:r>
              <a:rPr lang="en-US" dirty="0"/>
              <a:t> path from p to q?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554" y="1825624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BFS where work list is</a:t>
            </a:r>
            <a:br>
              <a:rPr lang="en-US" dirty="0"/>
            </a:br>
            <a:r>
              <a:rPr lang="en-US" dirty="0"/>
              <a:t>a list of paths not list</a:t>
            </a:r>
            <a:br>
              <a:rPr lang="en-US" dirty="0"/>
            </a:br>
            <a:r>
              <a:rPr lang="en-US" dirty="0"/>
              <a:t>of nodes</a:t>
            </a:r>
          </a:p>
          <a:p>
            <a:r>
              <a:rPr lang="en-US" dirty="0"/>
              <a:t>Tail of path is where</a:t>
            </a:r>
            <a:br>
              <a:rPr lang="en-US" dirty="0"/>
            </a:br>
            <a:r>
              <a:rPr lang="en-US" dirty="0"/>
              <a:t>we left off working on it</a:t>
            </a:r>
          </a:p>
          <a:p>
            <a:r>
              <a:rPr lang="en-US" dirty="0"/>
              <a:t>By searching all</a:t>
            </a:r>
            <a:br>
              <a:rPr lang="en-US" dirty="0"/>
            </a:br>
            <a:r>
              <a:rPr lang="en-US" dirty="0"/>
              <a:t>children before going</a:t>
            </a:r>
            <a:br>
              <a:rPr lang="en-US" dirty="0"/>
            </a:br>
            <a:r>
              <a:rPr lang="en-US" dirty="0"/>
              <a:t>deeper, we auto-</a:t>
            </a:r>
            <a:br>
              <a:rPr lang="en-US" dirty="0"/>
            </a:br>
            <a:r>
              <a:rPr lang="en-US" dirty="0"/>
              <a:t>magically find paths</a:t>
            </a:r>
            <a:br>
              <a:rPr lang="en-US" dirty="0"/>
            </a:br>
            <a:r>
              <a:rPr lang="en-US" dirty="0"/>
              <a:t>with shortest</a:t>
            </a:r>
            <a:br>
              <a:rPr lang="en-US" dirty="0"/>
            </a:br>
            <a:r>
              <a:rPr lang="en-US" dirty="0"/>
              <a:t>(unweighted) lengths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4795404" y="2093079"/>
            <a:ext cx="7133359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shortest(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root:Node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target:Node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{root}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worklist = [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[root]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] # list of paths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(worklist)&gt;0: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worklist.pop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p = path[-1] # tail of path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p is target: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return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path</a:t>
            </a:r>
            <a:endParaRPr lang="mr-IN" sz="2200" dirty="0">
              <a:solidFill>
                <a:schemeClr val="accent5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for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in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if q not in visited: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worklist.append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+[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0241" y="230693"/>
            <a:ext cx="2603500" cy="1600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130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269BC-FCD0-3641-BD6D-5B96C2417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graph?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53FF-9B1C-204B-BAC3-7506D02A78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679349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A graph is a collection of connected element pairs, </a:t>
                </a:r>
                <a:r>
                  <a:rPr lang="en-US" dirty="0" err="1"/>
                  <a:t>u⇾v</a:t>
                </a:r>
                <a:r>
                  <a:rPr lang="en-US" dirty="0"/>
                  <a:t> or u−v</a:t>
                </a:r>
              </a:p>
              <a:p>
                <a:r>
                  <a:rPr lang="en-US" dirty="0"/>
                  <a:t>As with a tree, a graph is the aggregate of nodes/edges</a:t>
                </a:r>
              </a:p>
              <a:p>
                <a:r>
                  <a:rPr lang="en-US" dirty="0"/>
                  <a:t>Nodes can be email addresses, map locations, documents, tasks to perform, URLs on the web, customers, computers on network, friends, observations, sensors, states in </a:t>
                </a:r>
                <a:r>
                  <a:rPr lang="en-US" dirty="0" err="1"/>
                  <a:t>markov</a:t>
                </a:r>
                <a:r>
                  <a:rPr lang="en-US" dirty="0"/>
                  <a:t> chain, </a:t>
                </a:r>
                <a:r>
                  <a:rPr lang="mr-IN" dirty="0"/>
                  <a:t>…</a:t>
                </a:r>
                <a:endParaRPr lang="en-US" dirty="0"/>
              </a:p>
              <a:p>
                <a:r>
                  <a:rPr lang="en-US" dirty="0"/>
                  <a:t>Terms: </a:t>
                </a:r>
                <a:r>
                  <a:rPr lang="en-US" i="1" dirty="0"/>
                  <a:t>nodes</a:t>
                </a:r>
                <a:r>
                  <a:rPr lang="en-US" dirty="0"/>
                  <a:t> or </a:t>
                </a:r>
                <a:r>
                  <a:rPr lang="en-US" i="1" dirty="0"/>
                  <a:t>vertices</a:t>
                </a:r>
                <a:r>
                  <a:rPr lang="en-US" dirty="0"/>
                  <a:t> connected with </a:t>
                </a:r>
                <a:r>
                  <a:rPr lang="en-US" i="1" dirty="0"/>
                  <a:t>edges</a:t>
                </a:r>
                <a:r>
                  <a:rPr lang="en-US" dirty="0"/>
                  <a:t>, which can have labels; e.g., recall the </a:t>
                </a:r>
                <a:r>
                  <a:rPr lang="en-US" dirty="0" err="1"/>
                  <a:t>Trie</a:t>
                </a:r>
                <a:r>
                  <a:rPr lang="en-US" dirty="0"/>
                  <a:t> graph with labeled edges</a:t>
                </a:r>
              </a:p>
              <a:p>
                <a:r>
                  <a:rPr lang="en-US" i="1" dirty="0"/>
                  <a:t>Directed</a:t>
                </a:r>
                <a:r>
                  <a:rPr lang="en-US" dirty="0"/>
                  <a:t> graphs have arrows as edges but </a:t>
                </a:r>
                <a:r>
                  <a:rPr lang="en-US" i="1" dirty="0"/>
                  <a:t>undirected</a:t>
                </a:r>
                <a:r>
                  <a:rPr lang="en-US" dirty="0"/>
                  <a:t> use lines</a:t>
                </a:r>
              </a:p>
              <a:p>
                <a:r>
                  <a:rPr lang="en-US" dirty="0"/>
                  <a:t>For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nodes, </a:t>
                </a:r>
                <a:r>
                  <a:rPr lang="en-US" dirty="0" err="1"/>
                  <a:t>num</a:t>
                </a:r>
                <a:r>
                  <a:rPr lang="en-US" dirty="0"/>
                  <a:t> directed edges is &gt;=0 and &lt;=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since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nodes could connect to all other nodes and itself; if no self cycles then the max is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53FF-9B1C-204B-BAC3-7506D02A78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679349" cy="4351338"/>
              </a:xfrm>
              <a:blipFill>
                <a:blip r:embed="rId2"/>
                <a:stretch>
                  <a:fillRect l="-831" t="-2907" b="-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2228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D267DE-6D70-F94F-9D8A-509E8742A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5590" y="1437640"/>
            <a:ext cx="3413759" cy="39827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B68ED1-9136-AC4F-AD3A-A2AC37A53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370" y="365125"/>
            <a:ext cx="10679430" cy="1325563"/>
          </a:xfrm>
        </p:spPr>
        <p:txBody>
          <a:bodyPr/>
          <a:lstStyle/>
          <a:p>
            <a:r>
              <a:rPr lang="en-US" dirty="0"/>
              <a:t>Topological sort (acyclic graphs)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90F687-F718-2B49-AC84-AC579668FC1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4370" y="1825625"/>
                <a:ext cx="10679430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b="1" dirty="0"/>
                  <a:t>Problem</a:t>
                </a:r>
                <a:r>
                  <a:rPr lang="en-US" dirty="0"/>
                  <a:t>: Find linear ordering of nodes in</a:t>
                </a:r>
                <a:br>
                  <a:rPr lang="en-US" dirty="0"/>
                </a:br>
                <a:r>
                  <a:rPr lang="en-US" dirty="0"/>
                  <a:t>directed acyclic graph such that all constraints,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, are satisfied 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/>
                  <a:t> depends on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so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must come before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mean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/>
                  <a:t> </a:t>
                </a:r>
                <a:br>
                  <a:rPr lang="en-US" dirty="0"/>
                </a:br>
                <a:r>
                  <a:rPr lang="en-US" dirty="0"/>
                  <a:t>precedes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Examples: task ordering or course </a:t>
                </a:r>
                <a:r>
                  <a:rPr lang="en-US" dirty="0" err="1"/>
                  <a:t>prereq</a:t>
                </a:r>
                <a:r>
                  <a:rPr lang="en-US" dirty="0"/>
                  <a:t> chain.</a:t>
                </a:r>
              </a:p>
              <a:p>
                <a:r>
                  <a:rPr lang="en-US" dirty="0"/>
                  <a:t>E.g., 502 is </a:t>
                </a:r>
                <a:r>
                  <a:rPr lang="en-US" dirty="0" err="1"/>
                  <a:t>prereq</a:t>
                </a:r>
                <a:r>
                  <a:rPr lang="en-US" dirty="0"/>
                  <a:t> for 621 and 601… </a:t>
                </a:r>
                <a:br>
                  <a:rPr lang="en-US" dirty="0"/>
                </a:br>
                <a:r>
                  <a:rPr lang="en-US" dirty="0"/>
                  <a:t>Find order we should take classes</a:t>
                </a:r>
              </a:p>
              <a:p>
                <a:r>
                  <a:rPr lang="en-US" dirty="0"/>
                  <a:t>Sort is not usually unique</a:t>
                </a:r>
              </a:p>
              <a:p>
                <a:r>
                  <a:rPr lang="en-US" dirty="0"/>
                  <a:t>Cycles are meaningless for dependencies;</a:t>
                </a:r>
                <a:br>
                  <a:rPr lang="en-US" dirty="0"/>
                </a:br>
                <a:r>
                  <a:rPr lang="en-US" dirty="0"/>
                  <a:t>how can 630-01 be attended before itself?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90F687-F718-2B49-AC84-AC579668FC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4370" y="1825625"/>
                <a:ext cx="10679430" cy="4351338"/>
              </a:xfrm>
              <a:blipFill>
                <a:blip r:embed="rId3"/>
                <a:stretch>
                  <a:fillRect l="-950" t="-2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AA8172F1-2173-C749-AD58-1755721A5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641" y="4877432"/>
            <a:ext cx="9906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09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D735A-84E7-A744-9442-203477FBE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topological sort (u depends v)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7A868B-0390-3743-BAE3-BDEA1E3AB3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380" y="1729731"/>
            <a:ext cx="3556000" cy="314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1DB8F9-2854-9443-89FC-2B201812F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480" y="2129229"/>
            <a:ext cx="7429500" cy="1371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697E53A-728F-8B49-8F8D-479021E15088}"/>
              </a:ext>
            </a:extLst>
          </p:cNvPr>
          <p:cNvSpPr/>
          <p:nvPr/>
        </p:nvSpPr>
        <p:spPr>
          <a:xfrm>
            <a:off x="1243415" y="5310971"/>
            <a:ext cx="101421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If u depends on v, any linear ordering where edges point to left is solution</a:t>
            </a:r>
          </a:p>
        </p:txBody>
      </p:sp>
    </p:spTree>
    <p:extLst>
      <p:ext uri="{BB962C8B-B14F-4D97-AF65-F5344CB8AC3E}">
        <p14:creationId xmlns:p14="http://schemas.microsoft.com/office/powerpoint/2010/main" val="16889657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D4569-B70C-3B48-AB10-48228CF3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where u precedes 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00A38-85AF-774A-99D2-5F691A7D7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case, edges must point to the right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AEB621-D56B-2140-9A46-8FA25AED6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171" y="64483"/>
            <a:ext cx="3893820" cy="45427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CE205C-66A8-CE42-9D1B-9E9D451FC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42210"/>
            <a:ext cx="12209318" cy="97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553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391A-B892-F349-BBF1-A96E0D91C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approach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8F6C6-C068-DE48-8688-7C0D86229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470" y="179705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What order should we do these tasks (u depends v)?</a:t>
            </a:r>
            <a:br>
              <a:rPr lang="en-US" dirty="0"/>
            </a:br>
            <a:r>
              <a:rPr lang="en-US" dirty="0"/>
              <a:t>Think in terms of traversal order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if we add party goal?</a:t>
            </a:r>
          </a:p>
          <a:p>
            <a:r>
              <a:rPr lang="en-US" dirty="0"/>
              <a:t>"Perform all children tasks then yourself"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8D4851-B8B0-254E-A5E2-69132FA51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1522" y="3703002"/>
            <a:ext cx="3289300" cy="1447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DAE2B4-F0B9-6746-AB32-FF4DBCD2A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1840" y="1257617"/>
            <a:ext cx="2184400" cy="1447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590EB1-D691-314F-ADE5-D1C09572BECD}"/>
              </a:ext>
            </a:extLst>
          </p:cNvPr>
          <p:cNvSpPr/>
          <p:nvPr/>
        </p:nvSpPr>
        <p:spPr>
          <a:xfrm>
            <a:off x="9678416" y="3633216"/>
            <a:ext cx="2268982" cy="1645920"/>
          </a:xfrm>
          <a:prstGeom prst="rect">
            <a:avLst/>
          </a:prstGeom>
          <a:noFill/>
          <a:ln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752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3F8B9-AF0B-514B-82D1-85ABBEE15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DFS-based topo sort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773DF-8C82-FB4E-81C4-2102CD704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very complex algorithms on the web (not sure why)</a:t>
            </a:r>
          </a:p>
          <a:p>
            <a:r>
              <a:rPr lang="en-US" dirty="0"/>
              <a:t>Simplest solution: DFS-based topological sort</a:t>
            </a:r>
          </a:p>
          <a:p>
            <a:r>
              <a:rPr lang="en-US" dirty="0"/>
              <a:t>A valid sort is just the post-order graph traversal if u depends v!</a:t>
            </a:r>
          </a:p>
          <a:p>
            <a:r>
              <a:rPr lang="en-US" dirty="0"/>
              <a:t>Perform all children tasks then yourself</a:t>
            </a:r>
          </a:p>
          <a:p>
            <a:r>
              <a:rPr lang="en-US" dirty="0"/>
              <a:t>If u precedes v, reverse the result of post-order traversal;</a:t>
            </a:r>
            <a:br>
              <a:rPr lang="en-US" dirty="0"/>
            </a:br>
            <a:r>
              <a:rPr lang="en-US" dirty="0"/>
              <a:t>See proof page 582 of Sedgewick/Wayne Algorithms book</a:t>
            </a:r>
          </a:p>
          <a:p>
            <a:r>
              <a:rPr lang="en-US" dirty="0"/>
              <a:t>Well, we have to make sure to do DFS on all root nodes (nodes w/o incoming edges) but core is just DFS</a:t>
            </a:r>
          </a:p>
          <a:p>
            <a:r>
              <a:rPr lang="en-US" dirty="0"/>
              <a:t>With one root, it’s just </a:t>
            </a:r>
            <a:r>
              <a:rPr lang="en-US" dirty="0" err="1"/>
              <a:t>postorder</a:t>
            </a:r>
            <a:r>
              <a:rPr lang="en-US" dirty="0"/>
              <a:t> traversal via DFS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8482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C6E45-1E02-BE40-A272-B806C5DFC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walk 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0AB97-0977-514C-A2D1-A6D30362D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DFS starting with party:</a:t>
            </a:r>
            <a:br>
              <a:rPr lang="en-US" dirty="0"/>
            </a:br>
            <a:r>
              <a:rPr lang="en-US" dirty="0"/>
              <a:t>party -&gt; 628 -&gt; 630</a:t>
            </a:r>
            <a:br>
              <a:rPr lang="en-US" dirty="0"/>
            </a:br>
            <a:r>
              <a:rPr lang="en-US" dirty="0"/>
              <a:t>back out then hit 689 then lunch</a:t>
            </a:r>
            <a:br>
              <a:rPr lang="en-US" dirty="0"/>
            </a:br>
            <a:r>
              <a:rPr lang="en-US" dirty="0"/>
              <a:t>back out and hit seminar</a:t>
            </a:r>
          </a:p>
          <a:p>
            <a:r>
              <a:rPr lang="en-US" dirty="0" err="1"/>
              <a:t>Postorder</a:t>
            </a:r>
            <a:r>
              <a:rPr lang="en-US" dirty="0"/>
              <a:t> traversal processes/prints </a:t>
            </a:r>
            <a:r>
              <a:rPr lang="en-US" b="1" dirty="0"/>
              <a:t>after</a:t>
            </a:r>
            <a:r>
              <a:rPr lang="en-US" dirty="0"/>
              <a:t> visiting children:</a:t>
            </a:r>
            <a:br>
              <a:rPr lang="en-US" dirty="0"/>
            </a:br>
            <a:r>
              <a:rPr lang="en-US" dirty="0"/>
              <a:t>630-01, lunch, seminar, 689-02, 628, party</a:t>
            </a:r>
          </a:p>
          <a:p>
            <a:r>
              <a:rPr lang="en-US" dirty="0"/>
              <a:t>Solution: 630-01, lunch, seminar, 689-02, 628 </a:t>
            </a:r>
            <a:r>
              <a:rPr lang="en-US" dirty="0" err="1"/>
              <a:t>hw</a:t>
            </a:r>
            <a:r>
              <a:rPr lang="en-US" dirty="0"/>
              <a:t>, party</a:t>
            </a: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A09425AA-673D-C043-A2A6-D4BEF587D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090" y="115888"/>
            <a:ext cx="3556000" cy="314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A726A5-1BAF-EF4C-BDD7-00AEC7A791D3}"/>
              </a:ext>
            </a:extLst>
          </p:cNvPr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8A0B14C-9F9A-8943-9F7D-8D535716B6C1}"/>
              </a:ext>
            </a:extLst>
          </p:cNvPr>
          <p:cNvSpPr/>
          <p:nvPr/>
        </p:nvSpPr>
        <p:spPr>
          <a:xfrm>
            <a:off x="8973312" y="377952"/>
            <a:ext cx="2901696" cy="2584704"/>
          </a:xfrm>
          <a:custGeom>
            <a:avLst/>
            <a:gdLst>
              <a:gd name="connsiteX0" fmla="*/ 0 w 2901696"/>
              <a:gd name="connsiteY0" fmla="*/ 890016 h 2584704"/>
              <a:gd name="connsiteX1" fmla="*/ 12192 w 2901696"/>
              <a:gd name="connsiteY1" fmla="*/ 987552 h 2584704"/>
              <a:gd name="connsiteX2" fmla="*/ 48768 w 2901696"/>
              <a:gd name="connsiteY2" fmla="*/ 1097280 h 2584704"/>
              <a:gd name="connsiteX3" fmla="*/ 85344 w 2901696"/>
              <a:gd name="connsiteY3" fmla="*/ 1219200 h 2584704"/>
              <a:gd name="connsiteX4" fmla="*/ 109728 w 2901696"/>
              <a:gd name="connsiteY4" fmla="*/ 1255776 h 2584704"/>
              <a:gd name="connsiteX5" fmla="*/ 121920 w 2901696"/>
              <a:gd name="connsiteY5" fmla="*/ 1292352 h 2584704"/>
              <a:gd name="connsiteX6" fmla="*/ 158496 w 2901696"/>
              <a:gd name="connsiteY6" fmla="*/ 1328928 h 2584704"/>
              <a:gd name="connsiteX7" fmla="*/ 182880 w 2901696"/>
              <a:gd name="connsiteY7" fmla="*/ 1365504 h 2584704"/>
              <a:gd name="connsiteX8" fmla="*/ 219456 w 2901696"/>
              <a:gd name="connsiteY8" fmla="*/ 1402080 h 2584704"/>
              <a:gd name="connsiteX9" fmla="*/ 243840 w 2901696"/>
              <a:gd name="connsiteY9" fmla="*/ 1438656 h 2584704"/>
              <a:gd name="connsiteX10" fmla="*/ 304800 w 2901696"/>
              <a:gd name="connsiteY10" fmla="*/ 1499616 h 2584704"/>
              <a:gd name="connsiteX11" fmla="*/ 365760 w 2901696"/>
              <a:gd name="connsiteY11" fmla="*/ 1548384 h 2584704"/>
              <a:gd name="connsiteX12" fmla="*/ 414528 w 2901696"/>
              <a:gd name="connsiteY12" fmla="*/ 1621536 h 2584704"/>
              <a:gd name="connsiteX13" fmla="*/ 438912 w 2901696"/>
              <a:gd name="connsiteY13" fmla="*/ 1658112 h 2584704"/>
              <a:gd name="connsiteX14" fmla="*/ 451104 w 2901696"/>
              <a:gd name="connsiteY14" fmla="*/ 1694688 h 2584704"/>
              <a:gd name="connsiteX15" fmla="*/ 524256 w 2901696"/>
              <a:gd name="connsiteY15" fmla="*/ 1792224 h 2584704"/>
              <a:gd name="connsiteX16" fmla="*/ 560832 w 2901696"/>
              <a:gd name="connsiteY16" fmla="*/ 1865376 h 2584704"/>
              <a:gd name="connsiteX17" fmla="*/ 621792 w 2901696"/>
              <a:gd name="connsiteY17" fmla="*/ 1987296 h 2584704"/>
              <a:gd name="connsiteX18" fmla="*/ 633984 w 2901696"/>
              <a:gd name="connsiteY18" fmla="*/ 2023872 h 2584704"/>
              <a:gd name="connsiteX19" fmla="*/ 694944 w 2901696"/>
              <a:gd name="connsiteY19" fmla="*/ 2097024 h 2584704"/>
              <a:gd name="connsiteX20" fmla="*/ 731520 w 2901696"/>
              <a:gd name="connsiteY20" fmla="*/ 2145792 h 2584704"/>
              <a:gd name="connsiteX21" fmla="*/ 780288 w 2901696"/>
              <a:gd name="connsiteY21" fmla="*/ 2218944 h 2584704"/>
              <a:gd name="connsiteX22" fmla="*/ 804672 w 2901696"/>
              <a:gd name="connsiteY22" fmla="*/ 2255520 h 2584704"/>
              <a:gd name="connsiteX23" fmla="*/ 841248 w 2901696"/>
              <a:gd name="connsiteY23" fmla="*/ 2279904 h 2584704"/>
              <a:gd name="connsiteX24" fmla="*/ 853440 w 2901696"/>
              <a:gd name="connsiteY24" fmla="*/ 2316480 h 2584704"/>
              <a:gd name="connsiteX25" fmla="*/ 926592 w 2901696"/>
              <a:gd name="connsiteY25" fmla="*/ 2365248 h 2584704"/>
              <a:gd name="connsiteX26" fmla="*/ 963168 w 2901696"/>
              <a:gd name="connsiteY26" fmla="*/ 2389632 h 2584704"/>
              <a:gd name="connsiteX27" fmla="*/ 1036320 w 2901696"/>
              <a:gd name="connsiteY27" fmla="*/ 2450592 h 2584704"/>
              <a:gd name="connsiteX28" fmla="*/ 1146048 w 2901696"/>
              <a:gd name="connsiteY28" fmla="*/ 2535936 h 2584704"/>
              <a:gd name="connsiteX29" fmla="*/ 1231392 w 2901696"/>
              <a:gd name="connsiteY29" fmla="*/ 2572512 h 2584704"/>
              <a:gd name="connsiteX30" fmla="*/ 1267968 w 2901696"/>
              <a:gd name="connsiteY30" fmla="*/ 2584704 h 2584704"/>
              <a:gd name="connsiteX31" fmla="*/ 1426464 w 2901696"/>
              <a:gd name="connsiteY31" fmla="*/ 2572512 h 2584704"/>
              <a:gd name="connsiteX32" fmla="*/ 1524000 w 2901696"/>
              <a:gd name="connsiteY32" fmla="*/ 2548128 h 2584704"/>
              <a:gd name="connsiteX33" fmla="*/ 1597152 w 2901696"/>
              <a:gd name="connsiteY33" fmla="*/ 2535936 h 2584704"/>
              <a:gd name="connsiteX34" fmla="*/ 1694688 w 2901696"/>
              <a:gd name="connsiteY34" fmla="*/ 2499360 h 2584704"/>
              <a:gd name="connsiteX35" fmla="*/ 1731264 w 2901696"/>
              <a:gd name="connsiteY35" fmla="*/ 2487168 h 2584704"/>
              <a:gd name="connsiteX36" fmla="*/ 1780032 w 2901696"/>
              <a:gd name="connsiteY36" fmla="*/ 2462784 h 2584704"/>
              <a:gd name="connsiteX37" fmla="*/ 1865376 w 2901696"/>
              <a:gd name="connsiteY37" fmla="*/ 2438400 h 2584704"/>
              <a:gd name="connsiteX38" fmla="*/ 1914144 w 2901696"/>
              <a:gd name="connsiteY38" fmla="*/ 2414016 h 2584704"/>
              <a:gd name="connsiteX39" fmla="*/ 1950720 w 2901696"/>
              <a:gd name="connsiteY39" fmla="*/ 2401824 h 2584704"/>
              <a:gd name="connsiteX40" fmla="*/ 2072640 w 2901696"/>
              <a:gd name="connsiteY40" fmla="*/ 2316480 h 2584704"/>
              <a:gd name="connsiteX41" fmla="*/ 2109216 w 2901696"/>
              <a:gd name="connsiteY41" fmla="*/ 2292096 h 2584704"/>
              <a:gd name="connsiteX42" fmla="*/ 2145792 w 2901696"/>
              <a:gd name="connsiteY42" fmla="*/ 2267712 h 2584704"/>
              <a:gd name="connsiteX43" fmla="*/ 2218944 w 2901696"/>
              <a:gd name="connsiteY43" fmla="*/ 2170176 h 2584704"/>
              <a:gd name="connsiteX44" fmla="*/ 2255520 w 2901696"/>
              <a:gd name="connsiteY44" fmla="*/ 2133600 h 2584704"/>
              <a:gd name="connsiteX45" fmla="*/ 2316480 w 2901696"/>
              <a:gd name="connsiteY45" fmla="*/ 2048256 h 2584704"/>
              <a:gd name="connsiteX46" fmla="*/ 2365248 w 2901696"/>
              <a:gd name="connsiteY46" fmla="*/ 1999488 h 2584704"/>
              <a:gd name="connsiteX47" fmla="*/ 2401824 w 2901696"/>
              <a:gd name="connsiteY47" fmla="*/ 1950720 h 2584704"/>
              <a:gd name="connsiteX48" fmla="*/ 2438400 w 2901696"/>
              <a:gd name="connsiteY48" fmla="*/ 1914144 h 2584704"/>
              <a:gd name="connsiteX49" fmla="*/ 2462784 w 2901696"/>
              <a:gd name="connsiteY49" fmla="*/ 1877568 h 2584704"/>
              <a:gd name="connsiteX50" fmla="*/ 2511552 w 2901696"/>
              <a:gd name="connsiteY50" fmla="*/ 1828800 h 2584704"/>
              <a:gd name="connsiteX51" fmla="*/ 2572512 w 2901696"/>
              <a:gd name="connsiteY51" fmla="*/ 1743456 h 2584704"/>
              <a:gd name="connsiteX52" fmla="*/ 2584704 w 2901696"/>
              <a:gd name="connsiteY52" fmla="*/ 1706880 h 2584704"/>
              <a:gd name="connsiteX53" fmla="*/ 2633472 w 2901696"/>
              <a:gd name="connsiteY53" fmla="*/ 1633728 h 2584704"/>
              <a:gd name="connsiteX54" fmla="*/ 2694432 w 2901696"/>
              <a:gd name="connsiteY54" fmla="*/ 1560576 h 2584704"/>
              <a:gd name="connsiteX55" fmla="*/ 2743200 w 2901696"/>
              <a:gd name="connsiteY55" fmla="*/ 1487424 h 2584704"/>
              <a:gd name="connsiteX56" fmla="*/ 2767584 w 2901696"/>
              <a:gd name="connsiteY56" fmla="*/ 1450848 h 2584704"/>
              <a:gd name="connsiteX57" fmla="*/ 2791968 w 2901696"/>
              <a:gd name="connsiteY57" fmla="*/ 1414272 h 2584704"/>
              <a:gd name="connsiteX58" fmla="*/ 2816352 w 2901696"/>
              <a:gd name="connsiteY58" fmla="*/ 1377696 h 2584704"/>
              <a:gd name="connsiteX59" fmla="*/ 2852928 w 2901696"/>
              <a:gd name="connsiteY59" fmla="*/ 1267968 h 2584704"/>
              <a:gd name="connsiteX60" fmla="*/ 2865120 w 2901696"/>
              <a:gd name="connsiteY60" fmla="*/ 1231392 h 2584704"/>
              <a:gd name="connsiteX61" fmla="*/ 2877312 w 2901696"/>
              <a:gd name="connsiteY61" fmla="*/ 1158240 h 2584704"/>
              <a:gd name="connsiteX62" fmla="*/ 2901696 w 2901696"/>
              <a:gd name="connsiteY62" fmla="*/ 865632 h 2584704"/>
              <a:gd name="connsiteX63" fmla="*/ 2889504 w 2901696"/>
              <a:gd name="connsiteY63" fmla="*/ 829056 h 2584704"/>
              <a:gd name="connsiteX64" fmla="*/ 2865120 w 2901696"/>
              <a:gd name="connsiteY64" fmla="*/ 585216 h 2584704"/>
              <a:gd name="connsiteX65" fmla="*/ 2816352 w 2901696"/>
              <a:gd name="connsiteY65" fmla="*/ 475488 h 2584704"/>
              <a:gd name="connsiteX66" fmla="*/ 2779776 w 2901696"/>
              <a:gd name="connsiteY66" fmla="*/ 451104 h 2584704"/>
              <a:gd name="connsiteX67" fmla="*/ 2706624 w 2901696"/>
              <a:gd name="connsiteY67" fmla="*/ 402336 h 2584704"/>
              <a:gd name="connsiteX68" fmla="*/ 2645664 w 2901696"/>
              <a:gd name="connsiteY68" fmla="*/ 353568 h 2584704"/>
              <a:gd name="connsiteX69" fmla="*/ 2548128 w 2901696"/>
              <a:gd name="connsiteY69" fmla="*/ 268224 h 2584704"/>
              <a:gd name="connsiteX70" fmla="*/ 2474976 w 2901696"/>
              <a:gd name="connsiteY70" fmla="*/ 219456 h 2584704"/>
              <a:gd name="connsiteX71" fmla="*/ 2438400 w 2901696"/>
              <a:gd name="connsiteY71" fmla="*/ 195072 h 2584704"/>
              <a:gd name="connsiteX72" fmla="*/ 2414016 w 2901696"/>
              <a:gd name="connsiteY72" fmla="*/ 158496 h 2584704"/>
              <a:gd name="connsiteX73" fmla="*/ 2365248 w 2901696"/>
              <a:gd name="connsiteY73" fmla="*/ 146304 h 2584704"/>
              <a:gd name="connsiteX74" fmla="*/ 2255520 w 2901696"/>
              <a:gd name="connsiteY74" fmla="*/ 109728 h 2584704"/>
              <a:gd name="connsiteX75" fmla="*/ 2182368 w 2901696"/>
              <a:gd name="connsiteY75" fmla="*/ 85344 h 2584704"/>
              <a:gd name="connsiteX76" fmla="*/ 2145792 w 2901696"/>
              <a:gd name="connsiteY76" fmla="*/ 73152 h 2584704"/>
              <a:gd name="connsiteX77" fmla="*/ 1901952 w 2901696"/>
              <a:gd name="connsiteY77" fmla="*/ 48768 h 2584704"/>
              <a:gd name="connsiteX78" fmla="*/ 1840992 w 2901696"/>
              <a:gd name="connsiteY78" fmla="*/ 36576 h 2584704"/>
              <a:gd name="connsiteX79" fmla="*/ 1694688 w 2901696"/>
              <a:gd name="connsiteY79" fmla="*/ 24384 h 2584704"/>
              <a:gd name="connsiteX80" fmla="*/ 1658112 w 2901696"/>
              <a:gd name="connsiteY80" fmla="*/ 36576 h 2584704"/>
              <a:gd name="connsiteX81" fmla="*/ 1438656 w 2901696"/>
              <a:gd name="connsiteY81" fmla="*/ 12192 h 2584704"/>
              <a:gd name="connsiteX82" fmla="*/ 1389888 w 2901696"/>
              <a:gd name="connsiteY82" fmla="*/ 0 h 2584704"/>
              <a:gd name="connsiteX83" fmla="*/ 1304544 w 2901696"/>
              <a:gd name="connsiteY83" fmla="*/ 12192 h 258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2901696" h="2584704">
                <a:moveTo>
                  <a:pt x="0" y="890016"/>
                </a:moveTo>
                <a:cubicBezTo>
                  <a:pt x="4064" y="922528"/>
                  <a:pt x="5327" y="955514"/>
                  <a:pt x="12192" y="987552"/>
                </a:cubicBezTo>
                <a:cubicBezTo>
                  <a:pt x="30480" y="1072896"/>
                  <a:pt x="33528" y="1036320"/>
                  <a:pt x="48768" y="1097280"/>
                </a:cubicBezTo>
                <a:cubicBezTo>
                  <a:pt x="55583" y="1124542"/>
                  <a:pt x="73471" y="1201390"/>
                  <a:pt x="85344" y="1219200"/>
                </a:cubicBezTo>
                <a:cubicBezTo>
                  <a:pt x="93472" y="1231392"/>
                  <a:pt x="103175" y="1242670"/>
                  <a:pt x="109728" y="1255776"/>
                </a:cubicBezTo>
                <a:cubicBezTo>
                  <a:pt x="115475" y="1267271"/>
                  <a:pt x="114791" y="1281659"/>
                  <a:pt x="121920" y="1292352"/>
                </a:cubicBezTo>
                <a:cubicBezTo>
                  <a:pt x="131484" y="1306698"/>
                  <a:pt x="147458" y="1315682"/>
                  <a:pt x="158496" y="1328928"/>
                </a:cubicBezTo>
                <a:cubicBezTo>
                  <a:pt x="167877" y="1340185"/>
                  <a:pt x="173499" y="1354247"/>
                  <a:pt x="182880" y="1365504"/>
                </a:cubicBezTo>
                <a:cubicBezTo>
                  <a:pt x="193918" y="1378750"/>
                  <a:pt x="208418" y="1388834"/>
                  <a:pt x="219456" y="1402080"/>
                </a:cubicBezTo>
                <a:cubicBezTo>
                  <a:pt x="228837" y="1413337"/>
                  <a:pt x="234191" y="1427629"/>
                  <a:pt x="243840" y="1438656"/>
                </a:cubicBezTo>
                <a:cubicBezTo>
                  <a:pt x="262763" y="1460283"/>
                  <a:pt x="285877" y="1477989"/>
                  <a:pt x="304800" y="1499616"/>
                </a:cubicBezTo>
                <a:cubicBezTo>
                  <a:pt x="350215" y="1551519"/>
                  <a:pt x="303090" y="1527494"/>
                  <a:pt x="365760" y="1548384"/>
                </a:cubicBezTo>
                <a:lnTo>
                  <a:pt x="414528" y="1621536"/>
                </a:lnTo>
                <a:cubicBezTo>
                  <a:pt x="422656" y="1633728"/>
                  <a:pt x="434278" y="1644211"/>
                  <a:pt x="438912" y="1658112"/>
                </a:cubicBezTo>
                <a:cubicBezTo>
                  <a:pt x="442976" y="1670304"/>
                  <a:pt x="444204" y="1683846"/>
                  <a:pt x="451104" y="1694688"/>
                </a:cubicBezTo>
                <a:cubicBezTo>
                  <a:pt x="472923" y="1728974"/>
                  <a:pt x="524256" y="1792224"/>
                  <a:pt x="524256" y="1792224"/>
                </a:cubicBezTo>
                <a:cubicBezTo>
                  <a:pt x="568720" y="1925616"/>
                  <a:pt x="497807" y="1723569"/>
                  <a:pt x="560832" y="1865376"/>
                </a:cubicBezTo>
                <a:cubicBezTo>
                  <a:pt x="616850" y="1991416"/>
                  <a:pt x="549866" y="1891394"/>
                  <a:pt x="621792" y="1987296"/>
                </a:cubicBezTo>
                <a:cubicBezTo>
                  <a:pt x="625856" y="1999488"/>
                  <a:pt x="626855" y="2013179"/>
                  <a:pt x="633984" y="2023872"/>
                </a:cubicBezTo>
                <a:cubicBezTo>
                  <a:pt x="651591" y="2050282"/>
                  <a:pt x="675116" y="2072239"/>
                  <a:pt x="694944" y="2097024"/>
                </a:cubicBezTo>
                <a:cubicBezTo>
                  <a:pt x="707638" y="2112891"/>
                  <a:pt x="719867" y="2129145"/>
                  <a:pt x="731520" y="2145792"/>
                </a:cubicBezTo>
                <a:cubicBezTo>
                  <a:pt x="748326" y="2169800"/>
                  <a:pt x="764032" y="2194560"/>
                  <a:pt x="780288" y="2218944"/>
                </a:cubicBezTo>
                <a:cubicBezTo>
                  <a:pt x="788416" y="2231136"/>
                  <a:pt x="792480" y="2247392"/>
                  <a:pt x="804672" y="2255520"/>
                </a:cubicBezTo>
                <a:lnTo>
                  <a:pt x="841248" y="2279904"/>
                </a:lnTo>
                <a:cubicBezTo>
                  <a:pt x="845312" y="2292096"/>
                  <a:pt x="844353" y="2307393"/>
                  <a:pt x="853440" y="2316480"/>
                </a:cubicBezTo>
                <a:cubicBezTo>
                  <a:pt x="874162" y="2337202"/>
                  <a:pt x="902208" y="2348992"/>
                  <a:pt x="926592" y="2365248"/>
                </a:cubicBezTo>
                <a:cubicBezTo>
                  <a:pt x="938784" y="2373376"/>
                  <a:pt x="952807" y="2379271"/>
                  <a:pt x="963168" y="2389632"/>
                </a:cubicBezTo>
                <a:cubicBezTo>
                  <a:pt x="1070025" y="2496489"/>
                  <a:pt x="934475" y="2365722"/>
                  <a:pt x="1036320" y="2450592"/>
                </a:cubicBezTo>
                <a:cubicBezTo>
                  <a:pt x="1078398" y="2485657"/>
                  <a:pt x="1084419" y="2515393"/>
                  <a:pt x="1146048" y="2535936"/>
                </a:cubicBezTo>
                <a:cubicBezTo>
                  <a:pt x="1231825" y="2564528"/>
                  <a:pt x="1125932" y="2527315"/>
                  <a:pt x="1231392" y="2572512"/>
                </a:cubicBezTo>
                <a:cubicBezTo>
                  <a:pt x="1243204" y="2577574"/>
                  <a:pt x="1255776" y="2580640"/>
                  <a:pt x="1267968" y="2584704"/>
                </a:cubicBezTo>
                <a:cubicBezTo>
                  <a:pt x="1320800" y="2580640"/>
                  <a:pt x="1373800" y="2578364"/>
                  <a:pt x="1426464" y="2572512"/>
                </a:cubicBezTo>
                <a:cubicBezTo>
                  <a:pt x="1531853" y="2560802"/>
                  <a:pt x="1448027" y="2565011"/>
                  <a:pt x="1524000" y="2548128"/>
                </a:cubicBezTo>
                <a:cubicBezTo>
                  <a:pt x="1548132" y="2542765"/>
                  <a:pt x="1573020" y="2541299"/>
                  <a:pt x="1597152" y="2535936"/>
                </a:cubicBezTo>
                <a:cubicBezTo>
                  <a:pt x="1619794" y="2530904"/>
                  <a:pt x="1680881" y="2504538"/>
                  <a:pt x="1694688" y="2499360"/>
                </a:cubicBezTo>
                <a:cubicBezTo>
                  <a:pt x="1706721" y="2494848"/>
                  <a:pt x="1719452" y="2492230"/>
                  <a:pt x="1731264" y="2487168"/>
                </a:cubicBezTo>
                <a:cubicBezTo>
                  <a:pt x="1747969" y="2480009"/>
                  <a:pt x="1763327" y="2469943"/>
                  <a:pt x="1780032" y="2462784"/>
                </a:cubicBezTo>
                <a:cubicBezTo>
                  <a:pt x="1848807" y="2433309"/>
                  <a:pt x="1782885" y="2469334"/>
                  <a:pt x="1865376" y="2438400"/>
                </a:cubicBezTo>
                <a:cubicBezTo>
                  <a:pt x="1882394" y="2432018"/>
                  <a:pt x="1897439" y="2421175"/>
                  <a:pt x="1914144" y="2414016"/>
                </a:cubicBezTo>
                <a:cubicBezTo>
                  <a:pt x="1925956" y="2408954"/>
                  <a:pt x="1938528" y="2405888"/>
                  <a:pt x="1950720" y="2401824"/>
                </a:cubicBezTo>
                <a:cubicBezTo>
                  <a:pt x="2022933" y="2347664"/>
                  <a:pt x="1982581" y="2376520"/>
                  <a:pt x="2072640" y="2316480"/>
                </a:cubicBezTo>
                <a:lnTo>
                  <a:pt x="2109216" y="2292096"/>
                </a:lnTo>
                <a:cubicBezTo>
                  <a:pt x="2121408" y="2283968"/>
                  <a:pt x="2137000" y="2279434"/>
                  <a:pt x="2145792" y="2267712"/>
                </a:cubicBezTo>
                <a:cubicBezTo>
                  <a:pt x="2170176" y="2235200"/>
                  <a:pt x="2190207" y="2198913"/>
                  <a:pt x="2218944" y="2170176"/>
                </a:cubicBezTo>
                <a:cubicBezTo>
                  <a:pt x="2231136" y="2157984"/>
                  <a:pt x="2244482" y="2146846"/>
                  <a:pt x="2255520" y="2133600"/>
                </a:cubicBezTo>
                <a:cubicBezTo>
                  <a:pt x="2369316" y="1997044"/>
                  <a:pt x="2162750" y="2223947"/>
                  <a:pt x="2316480" y="2048256"/>
                </a:cubicBezTo>
                <a:cubicBezTo>
                  <a:pt x="2331619" y="2030955"/>
                  <a:pt x="2350109" y="2016789"/>
                  <a:pt x="2365248" y="1999488"/>
                </a:cubicBezTo>
                <a:cubicBezTo>
                  <a:pt x="2378629" y="1984196"/>
                  <a:pt x="2388600" y="1966148"/>
                  <a:pt x="2401824" y="1950720"/>
                </a:cubicBezTo>
                <a:cubicBezTo>
                  <a:pt x="2413045" y="1937629"/>
                  <a:pt x="2427362" y="1927390"/>
                  <a:pt x="2438400" y="1914144"/>
                </a:cubicBezTo>
                <a:cubicBezTo>
                  <a:pt x="2447781" y="1902887"/>
                  <a:pt x="2453248" y="1888693"/>
                  <a:pt x="2462784" y="1877568"/>
                </a:cubicBezTo>
                <a:cubicBezTo>
                  <a:pt x="2477745" y="1860113"/>
                  <a:pt x="2496413" y="1846101"/>
                  <a:pt x="2511552" y="1828800"/>
                </a:cubicBezTo>
                <a:cubicBezTo>
                  <a:pt x="2517995" y="1821437"/>
                  <a:pt x="2564926" y="1758629"/>
                  <a:pt x="2572512" y="1743456"/>
                </a:cubicBezTo>
                <a:cubicBezTo>
                  <a:pt x="2578259" y="1731961"/>
                  <a:pt x="2578463" y="1718114"/>
                  <a:pt x="2584704" y="1706880"/>
                </a:cubicBezTo>
                <a:cubicBezTo>
                  <a:pt x="2598936" y="1681262"/>
                  <a:pt x="2617216" y="1658112"/>
                  <a:pt x="2633472" y="1633728"/>
                </a:cubicBezTo>
                <a:cubicBezTo>
                  <a:pt x="2720605" y="1503028"/>
                  <a:pt x="2584912" y="1701388"/>
                  <a:pt x="2694432" y="1560576"/>
                </a:cubicBezTo>
                <a:cubicBezTo>
                  <a:pt x="2712424" y="1537443"/>
                  <a:pt x="2726944" y="1511808"/>
                  <a:pt x="2743200" y="1487424"/>
                </a:cubicBezTo>
                <a:lnTo>
                  <a:pt x="2767584" y="1450848"/>
                </a:lnTo>
                <a:lnTo>
                  <a:pt x="2791968" y="1414272"/>
                </a:lnTo>
                <a:cubicBezTo>
                  <a:pt x="2800096" y="1402080"/>
                  <a:pt x="2811718" y="1391597"/>
                  <a:pt x="2816352" y="1377696"/>
                </a:cubicBezTo>
                <a:lnTo>
                  <a:pt x="2852928" y="1267968"/>
                </a:lnTo>
                <a:cubicBezTo>
                  <a:pt x="2856992" y="1255776"/>
                  <a:pt x="2863007" y="1244069"/>
                  <a:pt x="2865120" y="1231392"/>
                </a:cubicBezTo>
                <a:cubicBezTo>
                  <a:pt x="2869184" y="1207008"/>
                  <a:pt x="2874424" y="1182791"/>
                  <a:pt x="2877312" y="1158240"/>
                </a:cubicBezTo>
                <a:cubicBezTo>
                  <a:pt x="2884863" y="1094058"/>
                  <a:pt x="2897203" y="924043"/>
                  <a:pt x="2901696" y="865632"/>
                </a:cubicBezTo>
                <a:cubicBezTo>
                  <a:pt x="2897632" y="853440"/>
                  <a:pt x="2891203" y="841795"/>
                  <a:pt x="2889504" y="829056"/>
                </a:cubicBezTo>
                <a:cubicBezTo>
                  <a:pt x="2882995" y="780235"/>
                  <a:pt x="2877755" y="644181"/>
                  <a:pt x="2865120" y="585216"/>
                </a:cubicBezTo>
                <a:cubicBezTo>
                  <a:pt x="2858535" y="554487"/>
                  <a:pt x="2842205" y="501341"/>
                  <a:pt x="2816352" y="475488"/>
                </a:cubicBezTo>
                <a:cubicBezTo>
                  <a:pt x="2805991" y="465127"/>
                  <a:pt x="2791033" y="460485"/>
                  <a:pt x="2779776" y="451104"/>
                </a:cubicBezTo>
                <a:cubicBezTo>
                  <a:pt x="2718891" y="400367"/>
                  <a:pt x="2770902" y="423762"/>
                  <a:pt x="2706624" y="402336"/>
                </a:cubicBezTo>
                <a:cubicBezTo>
                  <a:pt x="2686304" y="386080"/>
                  <a:pt x="2665113" y="370856"/>
                  <a:pt x="2645664" y="353568"/>
                </a:cubicBezTo>
                <a:cubicBezTo>
                  <a:pt x="2565502" y="282312"/>
                  <a:pt x="2630337" y="325770"/>
                  <a:pt x="2548128" y="268224"/>
                </a:cubicBezTo>
                <a:cubicBezTo>
                  <a:pt x="2524120" y="251418"/>
                  <a:pt x="2499360" y="235712"/>
                  <a:pt x="2474976" y="219456"/>
                </a:cubicBezTo>
                <a:lnTo>
                  <a:pt x="2438400" y="195072"/>
                </a:lnTo>
                <a:cubicBezTo>
                  <a:pt x="2430272" y="182880"/>
                  <a:pt x="2426208" y="166624"/>
                  <a:pt x="2414016" y="158496"/>
                </a:cubicBezTo>
                <a:cubicBezTo>
                  <a:pt x="2400074" y="149201"/>
                  <a:pt x="2381298" y="151119"/>
                  <a:pt x="2365248" y="146304"/>
                </a:cubicBezTo>
                <a:lnTo>
                  <a:pt x="2255520" y="109728"/>
                </a:lnTo>
                <a:lnTo>
                  <a:pt x="2182368" y="85344"/>
                </a:lnTo>
                <a:cubicBezTo>
                  <a:pt x="2170176" y="81280"/>
                  <a:pt x="2158591" y="74316"/>
                  <a:pt x="2145792" y="73152"/>
                </a:cubicBezTo>
                <a:cubicBezTo>
                  <a:pt x="2090077" y="68087"/>
                  <a:pt x="1961974" y="57343"/>
                  <a:pt x="1901952" y="48768"/>
                </a:cubicBezTo>
                <a:cubicBezTo>
                  <a:pt x="1881438" y="45837"/>
                  <a:pt x="1861572" y="38997"/>
                  <a:pt x="1840992" y="36576"/>
                </a:cubicBezTo>
                <a:cubicBezTo>
                  <a:pt x="1792390" y="30858"/>
                  <a:pt x="1743456" y="28448"/>
                  <a:pt x="1694688" y="24384"/>
                </a:cubicBezTo>
                <a:cubicBezTo>
                  <a:pt x="1682496" y="28448"/>
                  <a:pt x="1670949" y="37187"/>
                  <a:pt x="1658112" y="36576"/>
                </a:cubicBezTo>
                <a:cubicBezTo>
                  <a:pt x="1584593" y="33075"/>
                  <a:pt x="1438656" y="12192"/>
                  <a:pt x="1438656" y="12192"/>
                </a:cubicBezTo>
                <a:cubicBezTo>
                  <a:pt x="1422400" y="8128"/>
                  <a:pt x="1406644" y="0"/>
                  <a:pt x="1389888" y="0"/>
                </a:cubicBezTo>
                <a:cubicBezTo>
                  <a:pt x="1361151" y="0"/>
                  <a:pt x="1304544" y="12192"/>
                  <a:pt x="1304544" y="12192"/>
                </a:cubicBezTo>
              </a:path>
            </a:pathLst>
          </a:custGeom>
          <a:noFill/>
          <a:ln w="22225">
            <a:solidFill>
              <a:srgbClr val="E4754F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4BB91F7-4E13-5243-B959-CE341C7B2CB2}"/>
              </a:ext>
            </a:extLst>
          </p:cNvPr>
          <p:cNvSpPr/>
          <p:nvPr/>
        </p:nvSpPr>
        <p:spPr>
          <a:xfrm>
            <a:off x="10277856" y="1987296"/>
            <a:ext cx="13733" cy="926592"/>
          </a:xfrm>
          <a:custGeom>
            <a:avLst/>
            <a:gdLst>
              <a:gd name="connsiteX0" fmla="*/ 0 w 13733"/>
              <a:gd name="connsiteY0" fmla="*/ 926592 h 926592"/>
              <a:gd name="connsiteX1" fmla="*/ 0 w 13733"/>
              <a:gd name="connsiteY1" fmla="*/ 499872 h 926592"/>
              <a:gd name="connsiteX2" fmla="*/ 12192 w 13733"/>
              <a:gd name="connsiteY2" fmla="*/ 426720 h 926592"/>
              <a:gd name="connsiteX3" fmla="*/ 12192 w 13733"/>
              <a:gd name="connsiteY3" fmla="*/ 0 h 926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33" h="926592">
                <a:moveTo>
                  <a:pt x="0" y="926592"/>
                </a:moveTo>
                <a:cubicBezTo>
                  <a:pt x="29049" y="490861"/>
                  <a:pt x="0" y="1033375"/>
                  <a:pt x="0" y="499872"/>
                </a:cubicBezTo>
                <a:cubicBezTo>
                  <a:pt x="0" y="475152"/>
                  <a:pt x="11589" y="451433"/>
                  <a:pt x="12192" y="426720"/>
                </a:cubicBezTo>
                <a:cubicBezTo>
                  <a:pt x="15660" y="284522"/>
                  <a:pt x="12192" y="142240"/>
                  <a:pt x="12192" y="0"/>
                </a:cubicBezTo>
              </a:path>
            </a:pathLst>
          </a:custGeom>
          <a:noFill/>
          <a:ln w="22225">
            <a:solidFill>
              <a:srgbClr val="E4754F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2454350C-95B4-FB48-A83A-897288003874}"/>
              </a:ext>
            </a:extLst>
          </p:cNvPr>
          <p:cNvSpPr/>
          <p:nvPr/>
        </p:nvSpPr>
        <p:spPr>
          <a:xfrm>
            <a:off x="10363200" y="1389888"/>
            <a:ext cx="926624" cy="621792"/>
          </a:xfrm>
          <a:custGeom>
            <a:avLst/>
            <a:gdLst>
              <a:gd name="connsiteX0" fmla="*/ 0 w 926624"/>
              <a:gd name="connsiteY0" fmla="*/ 621792 h 621792"/>
              <a:gd name="connsiteX1" fmla="*/ 670560 w 926624"/>
              <a:gd name="connsiteY1" fmla="*/ 292608 h 621792"/>
              <a:gd name="connsiteX2" fmla="*/ 841248 w 926624"/>
              <a:gd name="connsiteY2" fmla="*/ 195072 h 621792"/>
              <a:gd name="connsiteX3" fmla="*/ 914400 w 926624"/>
              <a:gd name="connsiteY3" fmla="*/ 48768 h 621792"/>
              <a:gd name="connsiteX4" fmla="*/ 926592 w 926624"/>
              <a:gd name="connsiteY4" fmla="*/ 0 h 621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6624" h="621792">
                <a:moveTo>
                  <a:pt x="0" y="621792"/>
                </a:moveTo>
                <a:lnTo>
                  <a:pt x="670560" y="292608"/>
                </a:lnTo>
                <a:cubicBezTo>
                  <a:pt x="777451" y="239162"/>
                  <a:pt x="773837" y="240013"/>
                  <a:pt x="841248" y="195072"/>
                </a:cubicBezTo>
                <a:cubicBezTo>
                  <a:pt x="904273" y="100534"/>
                  <a:pt x="880749" y="149722"/>
                  <a:pt x="914400" y="48768"/>
                </a:cubicBezTo>
                <a:cubicBezTo>
                  <a:pt x="927877" y="8337"/>
                  <a:pt x="926592" y="25043"/>
                  <a:pt x="926592" y="0"/>
                </a:cubicBezTo>
              </a:path>
            </a:pathLst>
          </a:custGeom>
          <a:noFill/>
          <a:ln w="22225">
            <a:solidFill>
              <a:srgbClr val="E4754F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39E998B-7D1A-1D41-9919-5F029ED24D20}"/>
              </a:ext>
            </a:extLst>
          </p:cNvPr>
          <p:cNvSpPr/>
          <p:nvPr/>
        </p:nvSpPr>
        <p:spPr>
          <a:xfrm>
            <a:off x="10265651" y="1267968"/>
            <a:ext cx="25523" cy="682752"/>
          </a:xfrm>
          <a:custGeom>
            <a:avLst/>
            <a:gdLst>
              <a:gd name="connsiteX0" fmla="*/ 24397 w 25523"/>
              <a:gd name="connsiteY0" fmla="*/ 682752 h 682752"/>
              <a:gd name="connsiteX1" fmla="*/ 24397 w 25523"/>
              <a:gd name="connsiteY1" fmla="*/ 682752 h 682752"/>
              <a:gd name="connsiteX2" fmla="*/ 13 w 25523"/>
              <a:gd name="connsiteY2" fmla="*/ 243840 h 682752"/>
              <a:gd name="connsiteX3" fmla="*/ 12205 w 25523"/>
              <a:gd name="connsiteY3" fmla="*/ 195072 h 682752"/>
              <a:gd name="connsiteX4" fmla="*/ 24397 w 25523"/>
              <a:gd name="connsiteY4" fmla="*/ 121920 h 682752"/>
              <a:gd name="connsiteX5" fmla="*/ 24397 w 25523"/>
              <a:gd name="connsiteY5" fmla="*/ 0 h 682752"/>
              <a:gd name="connsiteX6" fmla="*/ 24397 w 25523"/>
              <a:gd name="connsiteY6" fmla="*/ 0 h 682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523" h="682752">
                <a:moveTo>
                  <a:pt x="24397" y="682752"/>
                </a:moveTo>
                <a:lnTo>
                  <a:pt x="24397" y="682752"/>
                </a:lnTo>
                <a:cubicBezTo>
                  <a:pt x="16269" y="536448"/>
                  <a:pt x="3675" y="390324"/>
                  <a:pt x="13" y="243840"/>
                </a:cubicBezTo>
                <a:cubicBezTo>
                  <a:pt x="-406" y="227089"/>
                  <a:pt x="8919" y="211503"/>
                  <a:pt x="12205" y="195072"/>
                </a:cubicBezTo>
                <a:cubicBezTo>
                  <a:pt x="17053" y="170832"/>
                  <a:pt x="22855" y="146592"/>
                  <a:pt x="24397" y="121920"/>
                </a:cubicBezTo>
                <a:cubicBezTo>
                  <a:pt x="26932" y="81359"/>
                  <a:pt x="24397" y="40640"/>
                  <a:pt x="24397" y="0"/>
                </a:cubicBezTo>
                <a:lnTo>
                  <a:pt x="24397" y="0"/>
                </a:lnTo>
              </a:path>
            </a:pathLst>
          </a:custGeom>
          <a:noFill/>
          <a:ln w="22225">
            <a:solidFill>
              <a:srgbClr val="E4754F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1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9" grpId="0" animBg="1"/>
      <p:bldP spid="9" grpId="1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599E5-27E7-0447-A843-8A42CAB29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 </a:t>
            </a:r>
            <a:r>
              <a:rPr lang="en-US" dirty="0" err="1"/>
              <a:t>postorder</a:t>
            </a:r>
            <a:r>
              <a:rPr lang="en-US" dirty="0"/>
              <a:t> traversal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2EE956-E443-F049-95B4-CF1AF3003A1D}"/>
              </a:ext>
            </a:extLst>
          </p:cNvPr>
          <p:cNvSpPr txBox="1"/>
          <p:nvPr/>
        </p:nvSpPr>
        <p:spPr>
          <a:xfrm>
            <a:off x="652513" y="1971921"/>
            <a:ext cx="10515600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sorted:list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(q, sorted, visited)</a:t>
            </a:r>
          </a:p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8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sorted.append</a:t>
            </a:r>
            <a:r>
              <a:rPr lang="en-US" sz="28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(p) # </a:t>
            </a:r>
            <a:r>
              <a:rPr lang="en-US" sz="28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8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done after kids</a:t>
            </a:r>
            <a:endParaRPr lang="mr-IN" sz="2800" dirty="0">
              <a:solidFill>
                <a:schemeClr val="accent1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0A58B5-D79D-D74A-B618-75F1CAC9CA60}"/>
              </a:ext>
            </a:extLst>
          </p:cNvPr>
          <p:cNvSpPr txBox="1"/>
          <p:nvPr/>
        </p:nvSpPr>
        <p:spPr>
          <a:xfrm>
            <a:off x="548640" y="5522976"/>
            <a:ext cx="2983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(recall: no cycles)</a:t>
            </a:r>
          </a:p>
        </p:txBody>
      </p:sp>
    </p:spTree>
    <p:extLst>
      <p:ext uri="{BB962C8B-B14F-4D97-AF65-F5344CB8AC3E}">
        <p14:creationId xmlns:p14="http://schemas.microsoft.com/office/powerpoint/2010/main" val="15415644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FD031-F900-244E-9173-BC71EA251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multiple roots, hit them 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A77130-306B-E044-AE01-0FC15CC22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241" y="2275224"/>
            <a:ext cx="3413759" cy="39827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796E16-26E5-4D42-94C1-C870B629D3B1}"/>
              </a:ext>
            </a:extLst>
          </p:cNvPr>
          <p:cNvSpPr txBox="1"/>
          <p:nvPr/>
        </p:nvSpPr>
        <p:spPr>
          <a:xfrm>
            <a:off x="220200" y="1967349"/>
            <a:ext cx="8260600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# nodes is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edge list mapping from-&gt;to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toposort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nodes:dict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sorted = []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set()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(visited) &lt;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(nodes):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[node for node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nodes.values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    if node not in visited]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if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)&gt;0: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anode =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[0] # pick a node</a:t>
            </a:r>
            <a:br>
              <a:rPr lang="en-US" sz="2200" dirty="0">
                <a:latin typeface="Monaco" charset="0"/>
                <a:ea typeface="Monaco" charset="0"/>
                <a:cs typeface="Monaco" charset="0"/>
              </a:rPr>
            </a:b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(anode, sorted, visited)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</a:t>
            </a: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reverse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(sorted)</a:t>
            </a:r>
            <a:endParaRPr lang="mr-IN" sz="22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2D073-87F5-7140-A3EB-D8151444B47B}"/>
              </a:ext>
            </a:extLst>
          </p:cNvPr>
          <p:cNvSpPr txBox="1"/>
          <p:nvPr/>
        </p:nvSpPr>
        <p:spPr>
          <a:xfrm>
            <a:off x="220200" y="6060439"/>
            <a:ext cx="6494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We reverse </a:t>
            </a:r>
            <a:r>
              <a:rPr lang="en-US" sz="2400" dirty="0" err="1"/>
              <a:t>postorder</a:t>
            </a:r>
            <a:r>
              <a:rPr lang="en-US" sz="2400" dirty="0"/>
              <a:t> here since u precedes v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9BE97A-A20E-134E-AA79-85CB43B697DB}"/>
              </a:ext>
            </a:extLst>
          </p:cNvPr>
          <p:cNvSpPr/>
          <p:nvPr/>
        </p:nvSpPr>
        <p:spPr>
          <a:xfrm>
            <a:off x="8904701" y="107919"/>
            <a:ext cx="302141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Monaco" pitchFamily="2" charset="77"/>
              </a:rPr>
              <a:t>MSDS = """501-&gt;690 </a:t>
            </a:r>
          </a:p>
          <a:p>
            <a:r>
              <a:rPr lang="en-US" dirty="0">
                <a:latin typeface="Monaco" pitchFamily="2" charset="77"/>
              </a:rPr>
              <a:t>502,504,693-&gt;601</a:t>
            </a:r>
          </a:p>
          <a:p>
            <a:r>
              <a:rPr lang="en-US" dirty="0">
                <a:latin typeface="Monaco" pitchFamily="2" charset="77"/>
              </a:rPr>
              <a:t>601-&gt;604 </a:t>
            </a:r>
          </a:p>
          <a:p>
            <a:r>
              <a:rPr lang="en-US" dirty="0">
                <a:latin typeface="Monaco" pitchFamily="2" charset="77"/>
              </a:rPr>
              <a:t>601,604-&gt;623</a:t>
            </a:r>
          </a:p>
          <a:p>
            <a:r>
              <a:rPr lang="en-US" dirty="0">
                <a:latin typeface="Monaco" pitchFamily="2" charset="77"/>
              </a:rPr>
              <a:t>…"""</a:t>
            </a:r>
          </a:p>
        </p:txBody>
      </p:sp>
    </p:spTree>
    <p:extLst>
      <p:ext uri="{BB962C8B-B14F-4D97-AF65-F5344CB8AC3E}">
        <p14:creationId xmlns:p14="http://schemas.microsoft.com/office/powerpoint/2010/main" val="40520548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B352F-CE3D-7041-AD7E-CD17118D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9AF3B-7FE8-2941-A4F8-C0A6F984C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7203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Graphs are for showing relationships between elements</a:t>
            </a:r>
          </a:p>
          <a:p>
            <a:r>
              <a:rPr lang="en-US" dirty="0"/>
              <a:t>DFS for finding a path or multiple paths or cycles</a:t>
            </a:r>
            <a:br>
              <a:rPr lang="en-US" dirty="0"/>
            </a:br>
            <a:r>
              <a:rPr lang="en-US" dirty="0"/>
              <a:t>(recursive backtracking to find all nodes)</a:t>
            </a:r>
          </a:p>
          <a:p>
            <a:r>
              <a:rPr lang="en-US" dirty="0"/>
              <a:t>BFS for find shortest (in edges) path or neighborhood</a:t>
            </a:r>
          </a:p>
          <a:p>
            <a:r>
              <a:rPr lang="en-US" dirty="0"/>
              <a:t>DFS </a:t>
            </a:r>
            <a:r>
              <a:rPr lang="en-US" dirty="0" err="1"/>
              <a:t>postorder</a:t>
            </a:r>
            <a:r>
              <a:rPr lang="en-US" dirty="0"/>
              <a:t> great for topo sort</a:t>
            </a:r>
          </a:p>
          <a:p>
            <a:r>
              <a:rPr lang="en-US" dirty="0"/>
              <a:t>Recursive </a:t>
            </a:r>
            <a:r>
              <a:rPr lang="en-US" dirty="0" err="1"/>
              <a:t>alg’s</a:t>
            </a:r>
            <a:r>
              <a:rPr lang="en-US" dirty="0"/>
              <a:t> all use </a:t>
            </a:r>
            <a:r>
              <a:rPr lang="en-US" b="1" dirty="0"/>
              <a:t>visited</a:t>
            </a:r>
            <a:r>
              <a:rPr lang="en-US" dirty="0"/>
              <a:t> set or similar to avoid cycles</a:t>
            </a:r>
          </a:p>
          <a:p>
            <a:r>
              <a:rPr lang="en-US" dirty="0"/>
              <a:t>Non-recursive DFS: (use work list stack)</a:t>
            </a:r>
          </a:p>
          <a:p>
            <a:pPr lvl="1"/>
            <a:r>
              <a:rPr lang="en-US" dirty="0"/>
              <a:t>push targets in reverse order onto work list</a:t>
            </a:r>
          </a:p>
          <a:p>
            <a:pPr lvl="1"/>
            <a:r>
              <a:rPr lang="en-US" dirty="0"/>
              <a:t>pop last work list item for next node to process</a:t>
            </a:r>
          </a:p>
          <a:p>
            <a:r>
              <a:rPr lang="en-US" dirty="0"/>
              <a:t>Non-recursive BFS: (use work list queue)</a:t>
            </a:r>
          </a:p>
          <a:p>
            <a:pPr lvl="1"/>
            <a:r>
              <a:rPr lang="en-US" dirty="0"/>
              <a:t>push targets in order onto work list</a:t>
            </a:r>
          </a:p>
          <a:p>
            <a:pPr lvl="1"/>
            <a:r>
              <a:rPr lang="en-US" dirty="0"/>
              <a:t>pull from first position</a:t>
            </a:r>
          </a:p>
        </p:txBody>
      </p:sp>
    </p:spTree>
    <p:extLst>
      <p:ext uri="{BB962C8B-B14F-4D97-AF65-F5344CB8AC3E}">
        <p14:creationId xmlns:p14="http://schemas.microsoft.com/office/powerpoint/2010/main" val="16534622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D2E64-84D8-A048-BE5C-C06207FAC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graph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CB97C-29E6-8C4B-A5CB-F79E459454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26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9A356-C646-6D42-90F6-02B604AC2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Undirected graph, terms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83F4E4-8D04-6F4D-8D32-32ABFD141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2737" y="1380504"/>
            <a:ext cx="4285617" cy="493139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3CB1D6-5194-9A4F-B63F-CA46A41F1EE4}"/>
              </a:ext>
            </a:extLst>
          </p:cNvPr>
          <p:cNvSpPr txBox="1"/>
          <p:nvPr/>
        </p:nvSpPr>
        <p:spPr>
          <a:xfrm>
            <a:off x="838200" y="6311900"/>
            <a:ext cx="58884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From: Algorithms book by Robert Sedgewick and Kevin Wayne</a:t>
            </a:r>
          </a:p>
        </p:txBody>
      </p:sp>
    </p:spTree>
    <p:extLst>
      <p:ext uri="{BB962C8B-B14F-4D97-AF65-F5344CB8AC3E}">
        <p14:creationId xmlns:p14="http://schemas.microsoft.com/office/powerpoint/2010/main" val="7533413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A18EA-8ABA-B842-B6FE-41ADFDDEF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31256-F40D-8947-854D-DD463AED88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directed graph, detect all direct or indirect cycles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p in nodes: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report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iscyclic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(p)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945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91B5F-D0CE-BA41-A73B-830D9FB97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E1260F-C0A3-0C49-84F2-C9631FD529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Given 2 lists P,Q and function conn(</a:t>
                </a:r>
                <a:r>
                  <a:rPr lang="en-US" dirty="0" err="1"/>
                  <a:t>p,q</a:t>
                </a:r>
                <a:r>
                  <a:rPr lang="en-US" dirty="0"/>
                  <a:t>)=true if edge p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q exists. P is origin (starting) nodes and Q destination nodes. Report True for P[</a:t>
                </a:r>
                <a:r>
                  <a:rPr lang="en-US" dirty="0" err="1"/>
                  <a:t>i</a:t>
                </a:r>
                <a:r>
                  <a:rPr lang="en-US" dirty="0"/>
                  <a:t>] reaches Q[</a:t>
                </a:r>
                <a:r>
                  <a:rPr lang="en-US" dirty="0" err="1"/>
                  <a:t>i</a:t>
                </a:r>
                <a:r>
                  <a:rPr lang="en-US" dirty="0"/>
                  <a:t>] directly or indirectly</a:t>
                </a:r>
              </a:p>
              <a:p>
                <a:r>
                  <a:rPr lang="en-US" dirty="0"/>
                  <a:t>E.g., P, Q could be cities and conn(</a:t>
                </a:r>
                <a:r>
                  <a:rPr lang="en-US" dirty="0" err="1"/>
                  <a:t>p,q</a:t>
                </a:r>
                <a:r>
                  <a:rPr lang="en-US" dirty="0"/>
                  <a:t>)=true if direct flight p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q</a:t>
                </a:r>
              </a:p>
              <a:p>
                <a:r>
                  <a:rPr lang="en-US" dirty="0"/>
                  <a:t>Create graph using conn(</a:t>
                </a:r>
                <a:r>
                  <a:rPr lang="en-US" dirty="0" err="1"/>
                  <a:t>p,q</a:t>
                </a:r>
                <a:r>
                  <a:rPr lang="en-US" dirty="0"/>
                  <a:t>) for all nodes in P and Q</a:t>
                </a:r>
              </a:p>
              <a:p>
                <a:r>
                  <a:rPr lang="en-US" dirty="0"/>
                  <a:t>For each P[</a:t>
                </a:r>
                <a:r>
                  <a:rPr lang="en-US" dirty="0" err="1"/>
                  <a:t>i</a:t>
                </a:r>
                <a:r>
                  <a:rPr lang="en-US" dirty="0"/>
                  <a:t>], see if Q[</a:t>
                </a:r>
                <a:r>
                  <a:rPr lang="en-US" dirty="0" err="1"/>
                  <a:t>i</a:t>
                </a:r>
                <a:r>
                  <a:rPr lang="en-US" dirty="0"/>
                  <a:t>] is in reaches(P[</a:t>
                </a:r>
                <a:r>
                  <a:rPr lang="en-US" dirty="0" err="1"/>
                  <a:t>i</a:t>
                </a:r>
                <a:r>
                  <a:rPr lang="en-US" dirty="0"/>
                  <a:t>]) set.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E1260F-C0A3-0C49-84F2-C9631FD52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76295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BB816-975A-FC49-AB82-C84ED6530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Boggle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52E42C-6729-E644-A916-E4DA2DA06CB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Given m x n matrix of letters. Find all English words possible by taking one adjacent step to another letter, starting with any letter; one occurrence of each letter per word; you’re given a dictionary (/</a:t>
            </a:r>
            <a:r>
              <a:rPr lang="en-US" dirty="0" err="1"/>
              <a:t>usr</a:t>
            </a:r>
            <a:r>
              <a:rPr lang="en-US" dirty="0"/>
              <a:t>/share/</a:t>
            </a:r>
            <a:r>
              <a:rPr lang="en-US" dirty="0" err="1"/>
              <a:t>dict</a:t>
            </a:r>
            <a:r>
              <a:rPr lang="en-US" dirty="0"/>
              <a:t>/words)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each node in graph, find all words</a:t>
            </a:r>
          </a:p>
          <a:p>
            <a:r>
              <a:rPr lang="en-US" dirty="0"/>
              <a:t>For a specific starting node p, perform cycle-avoiding DFS; at each node q, look up word consisting of all letters on path from p to q, checking for duplicated letters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DF7C45-0481-5843-BCCA-71B13CEAE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215" y="3149920"/>
            <a:ext cx="2115727" cy="13717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495880-0367-3444-91B7-24ED7B600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957" y="3111888"/>
            <a:ext cx="2209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47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70A5-95B7-5149-A0B1-DC8A0EFC9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4704"/>
            <a:ext cx="10515600" cy="825984"/>
          </a:xfrm>
        </p:spPr>
        <p:txBody>
          <a:bodyPr/>
          <a:lstStyle/>
          <a:p>
            <a:r>
              <a:rPr lang="en-US" dirty="0"/>
              <a:t>Exercise: </a:t>
            </a:r>
            <a:r>
              <a:rPr lang="en-US" i="1" dirty="0"/>
              <a:t>Find all words with given prefix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88D32-66F0-4E48-A1BA-73C378E2C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22" y="1837500"/>
            <a:ext cx="10515600" cy="4351338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Find words beginning with "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2A0253-20D5-5440-ACEF-A42B22833E17}"/>
              </a:ext>
            </a:extLst>
          </p:cNvPr>
          <p:cNvSpPr txBox="1"/>
          <p:nvPr/>
        </p:nvSpPr>
        <p:spPr>
          <a:xfrm>
            <a:off x="-46384" y="6519445"/>
            <a:ext cx="70230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2"/>
              </a:rPr>
              <a:t>https://github.com/parrt/msds689/blob/master/notes/code/prefix_trie.py</a:t>
            </a:r>
            <a:endParaRPr lang="en-US" sz="1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4E8D24-0128-0D4E-B3AD-98249EBC0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3284" y="1891504"/>
            <a:ext cx="5531675" cy="429733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1C8D2D41-6E11-9F47-A067-A714EEC7189E}"/>
              </a:ext>
            </a:extLst>
          </p:cNvPr>
          <p:cNvSpPr/>
          <p:nvPr/>
        </p:nvSpPr>
        <p:spPr>
          <a:xfrm>
            <a:off x="3511296" y="3572256"/>
            <a:ext cx="1950720" cy="1804416"/>
          </a:xfrm>
          <a:custGeom>
            <a:avLst/>
            <a:gdLst>
              <a:gd name="connsiteX0" fmla="*/ 0 w 1950720"/>
              <a:gd name="connsiteY0" fmla="*/ 1804416 h 1804416"/>
              <a:gd name="connsiteX1" fmla="*/ 121920 w 1950720"/>
              <a:gd name="connsiteY1" fmla="*/ 1755648 h 1804416"/>
              <a:gd name="connsiteX2" fmla="*/ 158496 w 1950720"/>
              <a:gd name="connsiteY2" fmla="*/ 1743456 h 1804416"/>
              <a:gd name="connsiteX3" fmla="*/ 207264 w 1950720"/>
              <a:gd name="connsiteY3" fmla="*/ 1719072 h 1804416"/>
              <a:gd name="connsiteX4" fmla="*/ 280416 w 1950720"/>
              <a:gd name="connsiteY4" fmla="*/ 1694688 h 1804416"/>
              <a:gd name="connsiteX5" fmla="*/ 365760 w 1950720"/>
              <a:gd name="connsiteY5" fmla="*/ 1645920 h 1804416"/>
              <a:gd name="connsiteX6" fmla="*/ 414528 w 1950720"/>
              <a:gd name="connsiteY6" fmla="*/ 1633728 h 1804416"/>
              <a:gd name="connsiteX7" fmla="*/ 512064 w 1950720"/>
              <a:gd name="connsiteY7" fmla="*/ 1597152 h 1804416"/>
              <a:gd name="connsiteX8" fmla="*/ 585216 w 1950720"/>
              <a:gd name="connsiteY8" fmla="*/ 1572768 h 1804416"/>
              <a:gd name="connsiteX9" fmla="*/ 670560 w 1950720"/>
              <a:gd name="connsiteY9" fmla="*/ 1524000 h 1804416"/>
              <a:gd name="connsiteX10" fmla="*/ 707136 w 1950720"/>
              <a:gd name="connsiteY10" fmla="*/ 1499616 h 1804416"/>
              <a:gd name="connsiteX11" fmla="*/ 755904 w 1950720"/>
              <a:gd name="connsiteY11" fmla="*/ 1475232 h 1804416"/>
              <a:gd name="connsiteX12" fmla="*/ 841248 w 1950720"/>
              <a:gd name="connsiteY12" fmla="*/ 1414272 h 1804416"/>
              <a:gd name="connsiteX13" fmla="*/ 914400 w 1950720"/>
              <a:gd name="connsiteY13" fmla="*/ 1365504 h 1804416"/>
              <a:gd name="connsiteX14" fmla="*/ 999744 w 1950720"/>
              <a:gd name="connsiteY14" fmla="*/ 1304544 h 1804416"/>
              <a:gd name="connsiteX15" fmla="*/ 1024128 w 1950720"/>
              <a:gd name="connsiteY15" fmla="*/ 1255776 h 1804416"/>
              <a:gd name="connsiteX16" fmla="*/ 1085088 w 1950720"/>
              <a:gd name="connsiteY16" fmla="*/ 1170432 h 1804416"/>
              <a:gd name="connsiteX17" fmla="*/ 1097280 w 1950720"/>
              <a:gd name="connsiteY17" fmla="*/ 1133856 h 1804416"/>
              <a:gd name="connsiteX18" fmla="*/ 1146048 w 1950720"/>
              <a:gd name="connsiteY18" fmla="*/ 1060704 h 1804416"/>
              <a:gd name="connsiteX19" fmla="*/ 1158240 w 1950720"/>
              <a:gd name="connsiteY19" fmla="*/ 1024128 h 1804416"/>
              <a:gd name="connsiteX20" fmla="*/ 1207008 w 1950720"/>
              <a:gd name="connsiteY20" fmla="*/ 950976 h 1804416"/>
              <a:gd name="connsiteX21" fmla="*/ 1219200 w 1950720"/>
              <a:gd name="connsiteY21" fmla="*/ 914400 h 1804416"/>
              <a:gd name="connsiteX22" fmla="*/ 1267968 w 1950720"/>
              <a:gd name="connsiteY22" fmla="*/ 841248 h 1804416"/>
              <a:gd name="connsiteX23" fmla="*/ 1292352 w 1950720"/>
              <a:gd name="connsiteY23" fmla="*/ 804672 h 1804416"/>
              <a:gd name="connsiteX24" fmla="*/ 1316736 w 1950720"/>
              <a:gd name="connsiteY24" fmla="*/ 768096 h 1804416"/>
              <a:gd name="connsiteX25" fmla="*/ 1353312 w 1950720"/>
              <a:gd name="connsiteY25" fmla="*/ 719328 h 1804416"/>
              <a:gd name="connsiteX26" fmla="*/ 1377696 w 1950720"/>
              <a:gd name="connsiteY26" fmla="*/ 682752 h 1804416"/>
              <a:gd name="connsiteX27" fmla="*/ 1414272 w 1950720"/>
              <a:gd name="connsiteY27" fmla="*/ 646176 h 1804416"/>
              <a:gd name="connsiteX28" fmla="*/ 1438656 w 1950720"/>
              <a:gd name="connsiteY28" fmla="*/ 597408 h 1804416"/>
              <a:gd name="connsiteX29" fmla="*/ 1475232 w 1950720"/>
              <a:gd name="connsiteY29" fmla="*/ 560832 h 1804416"/>
              <a:gd name="connsiteX30" fmla="*/ 1499616 w 1950720"/>
              <a:gd name="connsiteY30" fmla="*/ 524256 h 1804416"/>
              <a:gd name="connsiteX31" fmla="*/ 1536192 w 1950720"/>
              <a:gd name="connsiteY31" fmla="*/ 487680 h 1804416"/>
              <a:gd name="connsiteX32" fmla="*/ 1621536 w 1950720"/>
              <a:gd name="connsiteY32" fmla="*/ 365760 h 1804416"/>
              <a:gd name="connsiteX33" fmla="*/ 1694688 w 1950720"/>
              <a:gd name="connsiteY33" fmla="*/ 304800 h 1804416"/>
              <a:gd name="connsiteX34" fmla="*/ 1719072 w 1950720"/>
              <a:gd name="connsiteY34" fmla="*/ 268224 h 1804416"/>
              <a:gd name="connsiteX35" fmla="*/ 1755648 w 1950720"/>
              <a:gd name="connsiteY35" fmla="*/ 231648 h 1804416"/>
              <a:gd name="connsiteX36" fmla="*/ 1780032 w 1950720"/>
              <a:gd name="connsiteY36" fmla="*/ 195072 h 1804416"/>
              <a:gd name="connsiteX37" fmla="*/ 1828800 w 1950720"/>
              <a:gd name="connsiteY37" fmla="*/ 158496 h 1804416"/>
              <a:gd name="connsiteX38" fmla="*/ 1877568 w 1950720"/>
              <a:gd name="connsiteY38" fmla="*/ 97536 h 1804416"/>
              <a:gd name="connsiteX39" fmla="*/ 1914144 w 1950720"/>
              <a:gd name="connsiteY39" fmla="*/ 60960 h 1804416"/>
              <a:gd name="connsiteX40" fmla="*/ 1950720 w 1950720"/>
              <a:gd name="connsiteY40" fmla="*/ 0 h 1804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50720" h="1804416">
                <a:moveTo>
                  <a:pt x="0" y="1804416"/>
                </a:moveTo>
                <a:lnTo>
                  <a:pt x="121920" y="1755648"/>
                </a:lnTo>
                <a:cubicBezTo>
                  <a:pt x="133915" y="1751035"/>
                  <a:pt x="146684" y="1748518"/>
                  <a:pt x="158496" y="1743456"/>
                </a:cubicBezTo>
                <a:cubicBezTo>
                  <a:pt x="175201" y="1736297"/>
                  <a:pt x="190389" y="1725822"/>
                  <a:pt x="207264" y="1719072"/>
                </a:cubicBezTo>
                <a:cubicBezTo>
                  <a:pt x="231129" y="1709526"/>
                  <a:pt x="259030" y="1708945"/>
                  <a:pt x="280416" y="1694688"/>
                </a:cubicBezTo>
                <a:cubicBezTo>
                  <a:pt x="310735" y="1674475"/>
                  <a:pt x="330403" y="1659179"/>
                  <a:pt x="365760" y="1645920"/>
                </a:cubicBezTo>
                <a:cubicBezTo>
                  <a:pt x="381449" y="1640036"/>
                  <a:pt x="398416" y="1638331"/>
                  <a:pt x="414528" y="1633728"/>
                </a:cubicBezTo>
                <a:cubicBezTo>
                  <a:pt x="456801" y="1621650"/>
                  <a:pt x="464826" y="1614329"/>
                  <a:pt x="512064" y="1597152"/>
                </a:cubicBezTo>
                <a:cubicBezTo>
                  <a:pt x="536220" y="1588368"/>
                  <a:pt x="563830" y="1587025"/>
                  <a:pt x="585216" y="1572768"/>
                </a:cubicBezTo>
                <a:cubicBezTo>
                  <a:pt x="674328" y="1513360"/>
                  <a:pt x="562280" y="1585874"/>
                  <a:pt x="670560" y="1524000"/>
                </a:cubicBezTo>
                <a:cubicBezTo>
                  <a:pt x="683282" y="1516730"/>
                  <a:pt x="694414" y="1506886"/>
                  <a:pt x="707136" y="1499616"/>
                </a:cubicBezTo>
                <a:cubicBezTo>
                  <a:pt x="722916" y="1490599"/>
                  <a:pt x="740124" y="1484249"/>
                  <a:pt x="755904" y="1475232"/>
                </a:cubicBezTo>
                <a:cubicBezTo>
                  <a:pt x="786733" y="1457615"/>
                  <a:pt x="812173" y="1434625"/>
                  <a:pt x="841248" y="1414272"/>
                </a:cubicBezTo>
                <a:cubicBezTo>
                  <a:pt x="865256" y="1397466"/>
                  <a:pt x="890955" y="1383088"/>
                  <a:pt x="914400" y="1365504"/>
                </a:cubicBezTo>
                <a:cubicBezTo>
                  <a:pt x="974890" y="1320136"/>
                  <a:pt x="946261" y="1340200"/>
                  <a:pt x="999744" y="1304544"/>
                </a:cubicBezTo>
                <a:cubicBezTo>
                  <a:pt x="1007872" y="1288288"/>
                  <a:pt x="1014495" y="1271188"/>
                  <a:pt x="1024128" y="1255776"/>
                </a:cubicBezTo>
                <a:cubicBezTo>
                  <a:pt x="1037934" y="1233686"/>
                  <a:pt x="1072192" y="1196224"/>
                  <a:pt x="1085088" y="1170432"/>
                </a:cubicBezTo>
                <a:cubicBezTo>
                  <a:pt x="1090835" y="1158937"/>
                  <a:pt x="1091039" y="1145090"/>
                  <a:pt x="1097280" y="1133856"/>
                </a:cubicBezTo>
                <a:cubicBezTo>
                  <a:pt x="1111512" y="1108238"/>
                  <a:pt x="1136781" y="1088506"/>
                  <a:pt x="1146048" y="1060704"/>
                </a:cubicBezTo>
                <a:cubicBezTo>
                  <a:pt x="1150112" y="1048512"/>
                  <a:pt x="1151999" y="1035362"/>
                  <a:pt x="1158240" y="1024128"/>
                </a:cubicBezTo>
                <a:cubicBezTo>
                  <a:pt x="1172472" y="998510"/>
                  <a:pt x="1197741" y="978778"/>
                  <a:pt x="1207008" y="950976"/>
                </a:cubicBezTo>
                <a:cubicBezTo>
                  <a:pt x="1211072" y="938784"/>
                  <a:pt x="1212959" y="925634"/>
                  <a:pt x="1219200" y="914400"/>
                </a:cubicBezTo>
                <a:cubicBezTo>
                  <a:pt x="1233432" y="888782"/>
                  <a:pt x="1251712" y="865632"/>
                  <a:pt x="1267968" y="841248"/>
                </a:cubicBezTo>
                <a:lnTo>
                  <a:pt x="1292352" y="804672"/>
                </a:lnTo>
                <a:cubicBezTo>
                  <a:pt x="1300480" y="792480"/>
                  <a:pt x="1307944" y="779818"/>
                  <a:pt x="1316736" y="768096"/>
                </a:cubicBezTo>
                <a:cubicBezTo>
                  <a:pt x="1328928" y="751840"/>
                  <a:pt x="1341501" y="735863"/>
                  <a:pt x="1353312" y="719328"/>
                </a:cubicBezTo>
                <a:cubicBezTo>
                  <a:pt x="1361829" y="707404"/>
                  <a:pt x="1368315" y="694009"/>
                  <a:pt x="1377696" y="682752"/>
                </a:cubicBezTo>
                <a:cubicBezTo>
                  <a:pt x="1388734" y="669506"/>
                  <a:pt x="1404250" y="660206"/>
                  <a:pt x="1414272" y="646176"/>
                </a:cubicBezTo>
                <a:cubicBezTo>
                  <a:pt x="1424836" y="631387"/>
                  <a:pt x="1428092" y="612197"/>
                  <a:pt x="1438656" y="597408"/>
                </a:cubicBezTo>
                <a:cubicBezTo>
                  <a:pt x="1448678" y="583378"/>
                  <a:pt x="1464194" y="574078"/>
                  <a:pt x="1475232" y="560832"/>
                </a:cubicBezTo>
                <a:cubicBezTo>
                  <a:pt x="1484613" y="549575"/>
                  <a:pt x="1490235" y="535513"/>
                  <a:pt x="1499616" y="524256"/>
                </a:cubicBezTo>
                <a:cubicBezTo>
                  <a:pt x="1510654" y="511010"/>
                  <a:pt x="1525606" y="501290"/>
                  <a:pt x="1536192" y="487680"/>
                </a:cubicBezTo>
                <a:cubicBezTo>
                  <a:pt x="1550133" y="469756"/>
                  <a:pt x="1599340" y="387956"/>
                  <a:pt x="1621536" y="365760"/>
                </a:cubicBezTo>
                <a:cubicBezTo>
                  <a:pt x="1717440" y="269856"/>
                  <a:pt x="1594821" y="424640"/>
                  <a:pt x="1694688" y="304800"/>
                </a:cubicBezTo>
                <a:cubicBezTo>
                  <a:pt x="1704069" y="293543"/>
                  <a:pt x="1709691" y="279481"/>
                  <a:pt x="1719072" y="268224"/>
                </a:cubicBezTo>
                <a:cubicBezTo>
                  <a:pt x="1730110" y="254978"/>
                  <a:pt x="1744610" y="244894"/>
                  <a:pt x="1755648" y="231648"/>
                </a:cubicBezTo>
                <a:cubicBezTo>
                  <a:pt x="1765029" y="220391"/>
                  <a:pt x="1769671" y="205433"/>
                  <a:pt x="1780032" y="195072"/>
                </a:cubicBezTo>
                <a:cubicBezTo>
                  <a:pt x="1794400" y="180704"/>
                  <a:pt x="1814432" y="172864"/>
                  <a:pt x="1828800" y="158496"/>
                </a:cubicBezTo>
                <a:cubicBezTo>
                  <a:pt x="1847201" y="140095"/>
                  <a:pt x="1860432" y="117120"/>
                  <a:pt x="1877568" y="97536"/>
                </a:cubicBezTo>
                <a:cubicBezTo>
                  <a:pt x="1888922" y="84560"/>
                  <a:pt x="1903106" y="74206"/>
                  <a:pt x="1914144" y="60960"/>
                </a:cubicBezTo>
                <a:cubicBezTo>
                  <a:pt x="1932534" y="38891"/>
                  <a:pt x="1938818" y="23804"/>
                  <a:pt x="1950720" y="0"/>
                </a:cubicBezTo>
              </a:path>
            </a:pathLst>
          </a:custGeom>
          <a:noFill/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5B7E5955-F28D-1E4C-9477-C7924E4B5C76}"/>
              </a:ext>
            </a:extLst>
          </p:cNvPr>
          <p:cNvSpPr/>
          <p:nvPr/>
        </p:nvSpPr>
        <p:spPr>
          <a:xfrm>
            <a:off x="5583936" y="2231136"/>
            <a:ext cx="2731008" cy="1280160"/>
          </a:xfrm>
          <a:custGeom>
            <a:avLst/>
            <a:gdLst>
              <a:gd name="connsiteX0" fmla="*/ 0 w 2731008"/>
              <a:gd name="connsiteY0" fmla="*/ 1280160 h 1280160"/>
              <a:gd name="connsiteX1" fmla="*/ 292608 w 2731008"/>
              <a:gd name="connsiteY1" fmla="*/ 902208 h 1280160"/>
              <a:gd name="connsiteX2" fmla="*/ 377952 w 2731008"/>
              <a:gd name="connsiteY2" fmla="*/ 768096 h 1280160"/>
              <a:gd name="connsiteX3" fmla="*/ 426720 w 2731008"/>
              <a:gd name="connsiteY3" fmla="*/ 719328 h 1280160"/>
              <a:gd name="connsiteX4" fmla="*/ 512064 w 2731008"/>
              <a:gd name="connsiteY4" fmla="*/ 621792 h 1280160"/>
              <a:gd name="connsiteX5" fmla="*/ 524256 w 2731008"/>
              <a:gd name="connsiteY5" fmla="*/ 585216 h 1280160"/>
              <a:gd name="connsiteX6" fmla="*/ 585216 w 2731008"/>
              <a:gd name="connsiteY6" fmla="*/ 536448 h 1280160"/>
              <a:gd name="connsiteX7" fmla="*/ 597408 w 2731008"/>
              <a:gd name="connsiteY7" fmla="*/ 499872 h 1280160"/>
              <a:gd name="connsiteX8" fmla="*/ 633984 w 2731008"/>
              <a:gd name="connsiteY8" fmla="*/ 463296 h 1280160"/>
              <a:gd name="connsiteX9" fmla="*/ 731520 w 2731008"/>
              <a:gd name="connsiteY9" fmla="*/ 329184 h 1280160"/>
              <a:gd name="connsiteX10" fmla="*/ 804672 w 2731008"/>
              <a:gd name="connsiteY10" fmla="*/ 256032 h 1280160"/>
              <a:gd name="connsiteX11" fmla="*/ 841248 w 2731008"/>
              <a:gd name="connsiteY11" fmla="*/ 219456 h 1280160"/>
              <a:gd name="connsiteX12" fmla="*/ 890016 w 2731008"/>
              <a:gd name="connsiteY12" fmla="*/ 182880 h 1280160"/>
              <a:gd name="connsiteX13" fmla="*/ 950976 w 2731008"/>
              <a:gd name="connsiteY13" fmla="*/ 97536 h 1280160"/>
              <a:gd name="connsiteX14" fmla="*/ 963168 w 2731008"/>
              <a:gd name="connsiteY14" fmla="*/ 60960 h 1280160"/>
              <a:gd name="connsiteX15" fmla="*/ 999744 w 2731008"/>
              <a:gd name="connsiteY15" fmla="*/ 48768 h 1280160"/>
              <a:gd name="connsiteX16" fmla="*/ 1146048 w 2731008"/>
              <a:gd name="connsiteY16" fmla="*/ 24384 h 1280160"/>
              <a:gd name="connsiteX17" fmla="*/ 1658112 w 2731008"/>
              <a:gd name="connsiteY17" fmla="*/ 12192 h 1280160"/>
              <a:gd name="connsiteX18" fmla="*/ 1706880 w 2731008"/>
              <a:gd name="connsiteY18" fmla="*/ 0 h 1280160"/>
              <a:gd name="connsiteX19" fmla="*/ 2328672 w 2731008"/>
              <a:gd name="connsiteY19" fmla="*/ 12192 h 1280160"/>
              <a:gd name="connsiteX20" fmla="*/ 2548128 w 2731008"/>
              <a:gd name="connsiteY20" fmla="*/ 36576 h 1280160"/>
              <a:gd name="connsiteX21" fmla="*/ 2596896 w 2731008"/>
              <a:gd name="connsiteY21" fmla="*/ 48768 h 1280160"/>
              <a:gd name="connsiteX22" fmla="*/ 2731008 w 2731008"/>
              <a:gd name="connsiteY22" fmla="*/ 85344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731008" h="1280160">
                <a:moveTo>
                  <a:pt x="0" y="1280160"/>
                </a:moveTo>
                <a:cubicBezTo>
                  <a:pt x="97536" y="1154176"/>
                  <a:pt x="210635" y="1038830"/>
                  <a:pt x="292608" y="902208"/>
                </a:cubicBezTo>
                <a:cubicBezTo>
                  <a:pt x="306714" y="878697"/>
                  <a:pt x="362474" y="783574"/>
                  <a:pt x="377952" y="768096"/>
                </a:cubicBezTo>
                <a:cubicBezTo>
                  <a:pt x="394208" y="751840"/>
                  <a:pt x="412359" y="737280"/>
                  <a:pt x="426720" y="719328"/>
                </a:cubicBezTo>
                <a:cubicBezTo>
                  <a:pt x="508000" y="617728"/>
                  <a:pt x="438912" y="670560"/>
                  <a:pt x="512064" y="621792"/>
                </a:cubicBezTo>
                <a:cubicBezTo>
                  <a:pt x="516128" y="609600"/>
                  <a:pt x="515169" y="594303"/>
                  <a:pt x="524256" y="585216"/>
                </a:cubicBezTo>
                <a:cubicBezTo>
                  <a:pt x="594565" y="514907"/>
                  <a:pt x="531091" y="644698"/>
                  <a:pt x="585216" y="536448"/>
                </a:cubicBezTo>
                <a:cubicBezTo>
                  <a:pt x="590963" y="524953"/>
                  <a:pt x="590279" y="510565"/>
                  <a:pt x="597408" y="499872"/>
                </a:cubicBezTo>
                <a:cubicBezTo>
                  <a:pt x="606972" y="485526"/>
                  <a:pt x="622946" y="476542"/>
                  <a:pt x="633984" y="463296"/>
                </a:cubicBezTo>
                <a:cubicBezTo>
                  <a:pt x="702059" y="381605"/>
                  <a:pt x="590921" y="469783"/>
                  <a:pt x="731520" y="329184"/>
                </a:cubicBezTo>
                <a:lnTo>
                  <a:pt x="804672" y="256032"/>
                </a:lnTo>
                <a:cubicBezTo>
                  <a:pt x="816864" y="243840"/>
                  <a:pt x="827454" y="229801"/>
                  <a:pt x="841248" y="219456"/>
                </a:cubicBezTo>
                <a:lnTo>
                  <a:pt x="890016" y="182880"/>
                </a:lnTo>
                <a:cubicBezTo>
                  <a:pt x="974212" y="14488"/>
                  <a:pt x="852121" y="245818"/>
                  <a:pt x="950976" y="97536"/>
                </a:cubicBezTo>
                <a:cubicBezTo>
                  <a:pt x="958105" y="86843"/>
                  <a:pt x="954081" y="70047"/>
                  <a:pt x="963168" y="60960"/>
                </a:cubicBezTo>
                <a:cubicBezTo>
                  <a:pt x="972255" y="51873"/>
                  <a:pt x="987387" y="52299"/>
                  <a:pt x="999744" y="48768"/>
                </a:cubicBezTo>
                <a:cubicBezTo>
                  <a:pt x="1048393" y="34868"/>
                  <a:pt x="1094272" y="26455"/>
                  <a:pt x="1146048" y="24384"/>
                </a:cubicBezTo>
                <a:cubicBezTo>
                  <a:pt x="1316648" y="17560"/>
                  <a:pt x="1487424" y="16256"/>
                  <a:pt x="1658112" y="12192"/>
                </a:cubicBezTo>
                <a:cubicBezTo>
                  <a:pt x="1674368" y="8128"/>
                  <a:pt x="1690124" y="0"/>
                  <a:pt x="1706880" y="0"/>
                </a:cubicBezTo>
                <a:cubicBezTo>
                  <a:pt x="1914184" y="0"/>
                  <a:pt x="2121476" y="5508"/>
                  <a:pt x="2328672" y="12192"/>
                </a:cubicBezTo>
                <a:cubicBezTo>
                  <a:pt x="2374776" y="13679"/>
                  <a:pt x="2493009" y="26554"/>
                  <a:pt x="2548128" y="36576"/>
                </a:cubicBezTo>
                <a:cubicBezTo>
                  <a:pt x="2564614" y="39573"/>
                  <a:pt x="2580335" y="46220"/>
                  <a:pt x="2596896" y="48768"/>
                </a:cubicBezTo>
                <a:cubicBezTo>
                  <a:pt x="2724167" y="68348"/>
                  <a:pt x="2678691" y="33027"/>
                  <a:pt x="2731008" y="85344"/>
                </a:cubicBezTo>
              </a:path>
            </a:pathLst>
          </a:custGeom>
          <a:noFill/>
          <a:ln w="38100">
            <a:solidFill>
              <a:srgbClr val="E4754F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EA9D8D44-75A0-FB48-A52C-1936A6207D5D}"/>
              </a:ext>
            </a:extLst>
          </p:cNvPr>
          <p:cNvSpPr/>
          <p:nvPr/>
        </p:nvSpPr>
        <p:spPr>
          <a:xfrm>
            <a:off x="5486400" y="3486911"/>
            <a:ext cx="1133856" cy="170689"/>
          </a:xfrm>
          <a:custGeom>
            <a:avLst/>
            <a:gdLst>
              <a:gd name="connsiteX0" fmla="*/ 0 w 1133856"/>
              <a:gd name="connsiteY0" fmla="*/ 170689 h 170689"/>
              <a:gd name="connsiteX1" fmla="*/ 719328 w 1133856"/>
              <a:gd name="connsiteY1" fmla="*/ 60961 h 170689"/>
              <a:gd name="connsiteX2" fmla="*/ 780288 w 1133856"/>
              <a:gd name="connsiteY2" fmla="*/ 48769 h 170689"/>
              <a:gd name="connsiteX3" fmla="*/ 829056 w 1133856"/>
              <a:gd name="connsiteY3" fmla="*/ 36577 h 170689"/>
              <a:gd name="connsiteX4" fmla="*/ 938784 w 1133856"/>
              <a:gd name="connsiteY4" fmla="*/ 24385 h 170689"/>
              <a:gd name="connsiteX5" fmla="*/ 987552 w 1133856"/>
              <a:gd name="connsiteY5" fmla="*/ 12193 h 170689"/>
              <a:gd name="connsiteX6" fmla="*/ 1133856 w 1133856"/>
              <a:gd name="connsiteY6" fmla="*/ 1 h 170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3856" h="170689">
                <a:moveTo>
                  <a:pt x="0" y="170689"/>
                </a:moveTo>
                <a:cubicBezTo>
                  <a:pt x="367750" y="118153"/>
                  <a:pt x="338864" y="124372"/>
                  <a:pt x="719328" y="60961"/>
                </a:cubicBezTo>
                <a:cubicBezTo>
                  <a:pt x="739768" y="57554"/>
                  <a:pt x="760059" y="53264"/>
                  <a:pt x="780288" y="48769"/>
                </a:cubicBezTo>
                <a:cubicBezTo>
                  <a:pt x="796645" y="45134"/>
                  <a:pt x="812495" y="39125"/>
                  <a:pt x="829056" y="36577"/>
                </a:cubicBezTo>
                <a:cubicBezTo>
                  <a:pt x="865429" y="30981"/>
                  <a:pt x="902208" y="28449"/>
                  <a:pt x="938784" y="24385"/>
                </a:cubicBezTo>
                <a:cubicBezTo>
                  <a:pt x="955040" y="20321"/>
                  <a:pt x="970943" y="14408"/>
                  <a:pt x="987552" y="12193"/>
                </a:cubicBezTo>
                <a:cubicBezTo>
                  <a:pt x="1081752" y="-367"/>
                  <a:pt x="1080756" y="1"/>
                  <a:pt x="1133856" y="1"/>
                </a:cubicBezTo>
              </a:path>
            </a:pathLst>
          </a:custGeom>
          <a:noFill/>
          <a:ln w="38100">
            <a:solidFill>
              <a:srgbClr val="E4754F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0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3" grpId="1" animBg="1"/>
      <p:bldP spid="1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70A5-95B7-5149-A0B1-DC8A0EFC9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567"/>
            <a:ext cx="10515600" cy="1170433"/>
          </a:xfrm>
        </p:spPr>
        <p:txBody>
          <a:bodyPr>
            <a:normAutofit fontScale="90000"/>
          </a:bodyPr>
          <a:lstStyle/>
          <a:p>
            <a:r>
              <a:rPr lang="en-US" dirty="0"/>
              <a:t>Exercise: </a:t>
            </a:r>
            <a:r>
              <a:rPr lang="en-US" i="1" dirty="0"/>
              <a:t>Find all words with</a:t>
            </a:r>
            <a:br>
              <a:rPr lang="en-US" i="1" dirty="0"/>
            </a:br>
            <a:r>
              <a:rPr lang="en-US" i="1" dirty="0"/>
              <a:t>given prefix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88D32-66F0-4E48-A1BA-73C378E2C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8181"/>
            <a:ext cx="10515600" cy="40987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Build a </a:t>
            </a:r>
            <a:r>
              <a:rPr lang="en-US" dirty="0" err="1"/>
              <a:t>Trie</a:t>
            </a:r>
            <a:r>
              <a:rPr lang="en-US" dirty="0"/>
              <a:t> with dictionary words</a:t>
            </a:r>
          </a:p>
          <a:p>
            <a:r>
              <a:rPr lang="en-US" dirty="0"/>
              <a:t>Find node in </a:t>
            </a:r>
            <a:r>
              <a:rPr lang="en-US" dirty="0" err="1"/>
              <a:t>trie</a:t>
            </a:r>
            <a:r>
              <a:rPr lang="en-US" dirty="0"/>
              <a:t> reached by prefix;</a:t>
            </a:r>
            <a:br>
              <a:rPr lang="en-US" dirty="0"/>
            </a:br>
            <a:r>
              <a:rPr lang="en-US" dirty="0"/>
              <a:t>call it p (green line)</a:t>
            </a:r>
          </a:p>
          <a:p>
            <a:r>
              <a:rPr lang="en-US" dirty="0"/>
              <a:t>Recursively, using depth first search, find all reachable leaf (stop/accept) nodes (orange lines)</a:t>
            </a:r>
          </a:p>
          <a:p>
            <a:r>
              <a:rPr lang="en-US" dirty="0"/>
              <a:t>Pass a path string as </a:t>
            </a:r>
            <a:r>
              <a:rPr lang="en-US" dirty="0" err="1"/>
              <a:t>arg</a:t>
            </a:r>
            <a:r>
              <a:rPr lang="en-US" dirty="0"/>
              <a:t> down the recursion chain to incrementally build strings reachable from p</a:t>
            </a:r>
            <a:br>
              <a:rPr lang="en-US" dirty="0"/>
            </a:b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suffixes_(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p:TrieNode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path, paths): …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There can be no cycle so we don't worry about "visited"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just track the current path and the overall list of paths we found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2A0253-20D5-5440-ACEF-A42B22833E17}"/>
              </a:ext>
            </a:extLst>
          </p:cNvPr>
          <p:cNvSpPr txBox="1"/>
          <p:nvPr/>
        </p:nvSpPr>
        <p:spPr>
          <a:xfrm>
            <a:off x="-46384" y="6519445"/>
            <a:ext cx="70230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2"/>
              </a:rPr>
              <a:t>https://github.com/parrt/msds689/blob/master/notes/code/prefix_trie.py</a:t>
            </a:r>
            <a:endParaRPr lang="en-US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6F012D7-0E62-324D-BB2F-3FDEA93BF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6388" y="0"/>
            <a:ext cx="3956511" cy="313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415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1ADF4D-B43C-234D-9639-464938EA6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552" y="3314424"/>
            <a:ext cx="4533900" cy="337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F7392B-B4AF-5A41-A493-CC872B19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/>
          <a:lstStyle/>
          <a:p>
            <a:r>
              <a:rPr lang="en-US" dirty="0"/>
              <a:t>Coding exercise:</a:t>
            </a:r>
            <a:br>
              <a:rPr lang="en-US" dirty="0"/>
            </a:br>
            <a:r>
              <a:rPr lang="en-US" dirty="0"/>
              <a:t>Visualize: FB friend graph with </a:t>
            </a:r>
            <a:r>
              <a:rPr lang="en-US" dirty="0" err="1"/>
              <a:t>networkx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FAC02-7FD9-2440-8917-42389376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56426"/>
            <a:ext cx="10893357" cy="4620537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Monaco" pitchFamily="2" charset="77"/>
              </a:rPr>
              <a:t>pip install </a:t>
            </a:r>
            <a:r>
              <a:rPr lang="en-US" sz="2200" dirty="0" err="1">
                <a:latin typeface="Monaco" pitchFamily="2" charset="77"/>
              </a:rPr>
              <a:t>networkx</a:t>
            </a:r>
            <a:endParaRPr lang="en-US" sz="2200" dirty="0">
              <a:latin typeface="Monaco" pitchFamily="2" charset="77"/>
            </a:endParaRPr>
          </a:p>
          <a:p>
            <a:r>
              <a:rPr lang="en-US" sz="2200" dirty="0"/>
              <a:t>download and </a:t>
            </a:r>
            <a:r>
              <a:rPr lang="en-US" sz="2200" dirty="0" err="1"/>
              <a:t>uncompress</a:t>
            </a:r>
            <a:r>
              <a:rPr lang="en-US" sz="2200" dirty="0"/>
              <a:t> </a:t>
            </a:r>
            <a:r>
              <a:rPr lang="en-US" sz="2200" i="1" dirty="0">
                <a:hlinkClick r:id="rId3"/>
              </a:rPr>
              <a:t>https://snap.stanford.edu/data/facebook_combined.txt.gz</a:t>
            </a:r>
            <a:endParaRPr lang="en-US" sz="2200" i="1" dirty="0"/>
          </a:p>
          <a:p>
            <a:r>
              <a:rPr lang="en-US" sz="2200" dirty="0"/>
              <a:t>Get small sample of edges then do </a:t>
            </a:r>
            <a:r>
              <a:rPr lang="en-US" sz="2200" dirty="0" err="1"/>
              <a:t>edge_subgraph</a:t>
            </a:r>
            <a:r>
              <a:rPr lang="en-US" sz="2200" dirty="0"/>
              <a:t>(), </a:t>
            </a:r>
            <a:r>
              <a:rPr lang="en-US" sz="2200" dirty="0" err="1"/>
              <a:t>draw_networkx_edges</a:t>
            </a:r>
            <a:r>
              <a:rPr lang="en-US" sz="2200" dirty="0"/>
              <a:t>(), </a:t>
            </a:r>
            <a:r>
              <a:rPr lang="en-US" sz="2200" dirty="0" err="1"/>
              <a:t>draw_networkx_nodes</a:t>
            </a:r>
            <a:r>
              <a:rPr lang="en-US" sz="2200" dirty="0"/>
              <a:t>()</a:t>
            </a:r>
          </a:p>
          <a:p>
            <a:r>
              <a:rPr lang="en-US" sz="2200" dirty="0"/>
              <a:t>Need to pass positions of nodes for layout, such as </a:t>
            </a:r>
            <a:r>
              <a:rPr lang="en-US" sz="2200" dirty="0" err="1"/>
              <a:t>circular_layout</a:t>
            </a:r>
            <a:r>
              <a:rPr lang="en-US" sz="2200" dirty="0"/>
              <a:t>()</a:t>
            </a:r>
          </a:p>
          <a:p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E4877A-B291-EA4B-8EB8-11E2B794D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67" y="3784047"/>
            <a:ext cx="3396255" cy="2530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D98871-EEAB-DD49-8D54-182A832AA4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9050" y="3662520"/>
            <a:ext cx="3768252" cy="28077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1C6248-9868-8340-B3FA-30D598B85C81}"/>
              </a:ext>
            </a:extLst>
          </p:cNvPr>
          <p:cNvSpPr txBox="1"/>
          <p:nvPr/>
        </p:nvSpPr>
        <p:spPr>
          <a:xfrm>
            <a:off x="-46384" y="6519445"/>
            <a:ext cx="73180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6"/>
              </a:rPr>
              <a:t>https://github.com/parrt/msds689/blob/master/notes/code/viz_facebook.py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983735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F6C2F-2AC2-C543-AB8F-9C984572A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96081" cy="1325563"/>
          </a:xfrm>
        </p:spPr>
        <p:txBody>
          <a:bodyPr/>
          <a:lstStyle/>
          <a:p>
            <a:r>
              <a:rPr lang="en-US" dirty="0"/>
              <a:t>Coding exercise</a:t>
            </a:r>
            <a:br>
              <a:rPr lang="en-US" dirty="0"/>
            </a:br>
            <a:r>
              <a:rPr lang="en-US" dirty="0" err="1"/>
              <a:t>networkx</a:t>
            </a:r>
            <a:r>
              <a:rPr lang="en-US" dirty="0"/>
              <a:t>: distances from SF to other cities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F29ED8-3819-6A48-A7D5-E5D9D97E4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99" y="2684826"/>
            <a:ext cx="3532789" cy="35116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0E4F42-A5F6-8340-9747-F5C3F3477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527" y="2611901"/>
            <a:ext cx="3997598" cy="39737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CD32AF-B75C-834B-857B-2713CC5D65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7208" y="2709181"/>
            <a:ext cx="3997598" cy="39737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A925DD-FD9C-CD4E-9256-531426E25889}"/>
              </a:ext>
            </a:extLst>
          </p:cNvPr>
          <p:cNvSpPr txBox="1"/>
          <p:nvPr/>
        </p:nvSpPr>
        <p:spPr>
          <a:xfrm>
            <a:off x="0" y="6488668"/>
            <a:ext cx="7797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5"/>
              </a:rPr>
              <a:t>https://github.com/parrt/msds689/blob/master/notes/code/sfo_city_distances.py</a:t>
            </a:r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8662D8-FF6B-504B-8AA7-F6F859E08F51}"/>
              </a:ext>
            </a:extLst>
          </p:cNvPr>
          <p:cNvSpPr txBox="1"/>
          <p:nvPr/>
        </p:nvSpPr>
        <p:spPr>
          <a:xfrm>
            <a:off x="1042823" y="1593606"/>
            <a:ext cx="94115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data: </a:t>
            </a:r>
            <a:r>
              <a:rPr lang="en-US" dirty="0">
                <a:hlinkClick r:id="rId5"/>
              </a:rPr>
              <a:t>https://github.com/parrt/msds689/blob/master/notes/code/distances.csv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graph showing SF to other cities using multiple layouts</a:t>
            </a:r>
          </a:p>
        </p:txBody>
      </p:sp>
    </p:spTree>
    <p:extLst>
      <p:ext uri="{BB962C8B-B14F-4D97-AF65-F5344CB8AC3E}">
        <p14:creationId xmlns:p14="http://schemas.microsoft.com/office/powerpoint/2010/main" val="3045598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11D3A-9021-5847-9FBF-F952C032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37715" cy="1325563"/>
          </a:xfrm>
        </p:spPr>
        <p:txBody>
          <a:bodyPr/>
          <a:lstStyle/>
          <a:p>
            <a:r>
              <a:rPr lang="en-US" dirty="0"/>
              <a:t>Facebook friend network, different layouts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3D36376-DFC6-CE4F-9A9D-F23AAA2C7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652405" y="1663976"/>
            <a:ext cx="9260325" cy="689984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4FB7D0-13A4-1144-B52E-9BF062AC3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690687"/>
            <a:ext cx="6021053" cy="448627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66AEAB-6443-7342-AF77-E218B9C4B805}"/>
              </a:ext>
            </a:extLst>
          </p:cNvPr>
          <p:cNvSpPr/>
          <p:nvPr/>
        </p:nvSpPr>
        <p:spPr>
          <a:xfrm>
            <a:off x="1937204" y="1321355"/>
            <a:ext cx="2646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008080"/>
                </a:solidFill>
              </a:rPr>
              <a:t>Fruchterman</a:t>
            </a:r>
            <a:r>
              <a:rPr lang="en-US" b="1" dirty="0">
                <a:solidFill>
                  <a:srgbClr val="008080"/>
                </a:solidFill>
              </a:rPr>
              <a:t> </a:t>
            </a:r>
            <a:r>
              <a:rPr lang="en-US" b="1" dirty="0" err="1">
                <a:solidFill>
                  <a:srgbClr val="008080"/>
                </a:solidFill>
              </a:rPr>
              <a:t>Reingold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A88E80-A8C0-DF49-AC49-D2E41DBB6569}"/>
              </a:ext>
            </a:extLst>
          </p:cNvPr>
          <p:cNvSpPr/>
          <p:nvPr/>
        </p:nvSpPr>
        <p:spPr>
          <a:xfrm>
            <a:off x="8706415" y="1294644"/>
            <a:ext cx="800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8080"/>
                </a:solidFill>
              </a:rPr>
              <a:t>spiral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2E4ECE-0CDF-F849-90AA-0BA0D6884D2D}"/>
              </a:ext>
            </a:extLst>
          </p:cNvPr>
          <p:cNvSpPr txBox="1"/>
          <p:nvPr/>
        </p:nvSpPr>
        <p:spPr>
          <a:xfrm>
            <a:off x="10494099" y="0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Uses </a:t>
            </a:r>
            <a:r>
              <a:rPr lang="en-US" dirty="0" err="1"/>
              <a:t>networkx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93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763250" cy="4351338"/>
          </a:xfrm>
        </p:spPr>
        <p:txBody>
          <a:bodyPr/>
          <a:lstStyle/>
          <a:p>
            <a:r>
              <a:rPr lang="en-US" dirty="0"/>
              <a:t>Is q reachable from p?</a:t>
            </a:r>
          </a:p>
          <a:p>
            <a:r>
              <a:rPr lang="en-US" dirty="0"/>
              <a:t>How many edges are on paths between p and q?</a:t>
            </a:r>
          </a:p>
          <a:p>
            <a:r>
              <a:rPr lang="en-US" dirty="0"/>
              <a:t>Is graph connected? (reach any p from any q)</a:t>
            </a:r>
          </a:p>
          <a:p>
            <a:r>
              <a:rPr lang="en-US" dirty="0"/>
              <a:t>Is graph cyclic? (p reaches p traversing at least one edge)</a:t>
            </a:r>
          </a:p>
          <a:p>
            <a:r>
              <a:rPr lang="en-US" dirty="0"/>
              <a:t>Which nodes are within k edges of node p? (neighborhood)</a:t>
            </a:r>
          </a:p>
          <a:p>
            <a:r>
              <a:rPr lang="en-US" dirty="0"/>
              <a:t>What is shortest path (</a:t>
            </a:r>
            <a:r>
              <a:rPr lang="en-US" dirty="0" err="1"/>
              <a:t>num</a:t>
            </a:r>
            <a:r>
              <a:rPr lang="en-US" dirty="0"/>
              <a:t> edges) from p to q?</a:t>
            </a:r>
          </a:p>
          <a:p>
            <a:r>
              <a:rPr lang="en-US" dirty="0"/>
              <a:t>What is shortest path using edge weights? [beyond scope of 689]</a:t>
            </a:r>
          </a:p>
          <a:p>
            <a:r>
              <a:rPr lang="en-US" dirty="0"/>
              <a:t>Traveling salesman problem [beyond scope of 689]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0227A7-1FCD-EA41-9C55-CCD5956FE375}"/>
              </a:ext>
            </a:extLst>
          </p:cNvPr>
          <p:cNvSpPr txBox="1"/>
          <p:nvPr/>
        </p:nvSpPr>
        <p:spPr>
          <a:xfrm>
            <a:off x="1116419" y="5732637"/>
            <a:ext cx="54621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2"/>
              </a:rPr>
              <a:t>https://en.wikipedia.org/wiki/Travelling_salesman_problem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83671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Adjacency matrix implementations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Adjacency matrix, n x n matrix of {0,1} if unlabeled or {labels} if edges are labeled; undirected matrices are symmetric</a:t>
            </a:r>
          </a:p>
          <a:p>
            <a:r>
              <a:rPr lang="en-US" dirty="0"/>
              <a:t>Wastes space for</a:t>
            </a:r>
            <a:br>
              <a:rPr lang="en-US" dirty="0"/>
            </a:br>
            <a:r>
              <a:rPr lang="en-US" dirty="0"/>
              <a:t>sparse edges; use</a:t>
            </a:r>
            <a:br>
              <a:rPr lang="en-US" dirty="0"/>
            </a:br>
            <a:r>
              <a:rPr lang="en-US" dirty="0"/>
              <a:t>sparse matrix</a:t>
            </a:r>
          </a:p>
          <a:p>
            <a:r>
              <a:rPr lang="en-US" dirty="0"/>
              <a:t>Fast to access</a:t>
            </a:r>
            <a:br>
              <a:rPr lang="en-US" dirty="0"/>
            </a:br>
            <a:r>
              <a:rPr lang="en-US" dirty="0"/>
              <a:t>arbitrary node’s</a:t>
            </a:r>
            <a:br>
              <a:rPr lang="en-US" dirty="0"/>
            </a:br>
            <a:r>
              <a:rPr lang="en-US" dirty="0"/>
              <a:t>edges if we have</a:t>
            </a:r>
            <a:br>
              <a:rPr lang="en-US" dirty="0"/>
            </a:br>
            <a:r>
              <a:rPr lang="en-US" dirty="0"/>
              <a:t>unique node IDs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889" y="2768241"/>
            <a:ext cx="7293839" cy="338743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8200" y="6311900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jeffe.cs.illinois.edu</a:t>
            </a:r>
            <a:r>
              <a:rPr lang="en-US" sz="1600" dirty="0"/>
              <a:t>/teaching/algorithms/book/05-graphs.pdf</a:t>
            </a:r>
          </a:p>
        </p:txBody>
      </p:sp>
    </p:spTree>
    <p:extLst>
      <p:ext uri="{BB962C8B-B14F-4D97-AF65-F5344CB8AC3E}">
        <p14:creationId xmlns:p14="http://schemas.microsoft.com/office/powerpoint/2010/main" val="1776355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of edge lists for nodes</a:t>
            </a:r>
          </a:p>
          <a:p>
            <a:r>
              <a:rPr lang="en-US" dirty="0"/>
              <a:t>Fast arbitrary node access for numbered nodes, space efficient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5"/>
            <a:ext cx="1010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Adjacency list implementations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625" y="2876911"/>
            <a:ext cx="8626750" cy="294676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8200" y="6311900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jeffe.cs.illinois.edu</a:t>
            </a:r>
            <a:r>
              <a:rPr lang="en-US" sz="1600" dirty="0"/>
              <a:t>/teaching/algorithms/book/05-graphs.pdf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A90582-CFAF-E744-BBC9-62CC03A24C1F}"/>
              </a:ext>
            </a:extLst>
          </p:cNvPr>
          <p:cNvSpPr txBox="1"/>
          <p:nvPr/>
        </p:nvSpPr>
        <p:spPr>
          <a:xfrm>
            <a:off x="2695698" y="2762756"/>
            <a:ext cx="17796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Acts like an index</a:t>
            </a:r>
          </a:p>
        </p:txBody>
      </p:sp>
    </p:spTree>
    <p:extLst>
      <p:ext uri="{BB962C8B-B14F-4D97-AF65-F5344CB8AC3E}">
        <p14:creationId xmlns:p14="http://schemas.microsoft.com/office/powerpoint/2010/main" val="747701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Connected nodes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implementation due to nice mapping to objects</a:t>
            </a:r>
          </a:p>
          <a:p>
            <a:r>
              <a:rPr lang="en-US" dirty="0"/>
              <a:t>Each node has info about that node and its edge list</a:t>
            </a:r>
          </a:p>
          <a:p>
            <a:r>
              <a:rPr lang="en-US" dirty="0"/>
              <a:t>Use list or dictionary index if you need to access nodes directly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0D579F-9116-314E-A31B-3D37BB7398D6}"/>
              </a:ext>
            </a:extLst>
          </p:cNvPr>
          <p:cNvSpPr txBox="1"/>
          <p:nvPr/>
        </p:nvSpPr>
        <p:spPr>
          <a:xfrm>
            <a:off x="535022" y="3769939"/>
            <a:ext cx="5874164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Node: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[]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edge(self,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target:Node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self.edges.append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(target)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800" y="3314700"/>
            <a:ext cx="46990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88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with labels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592782"/>
            <a:ext cx="11372919" cy="177937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0D579F-9116-314E-A31B-3D37BB7398D6}"/>
              </a:ext>
            </a:extLst>
          </p:cNvPr>
          <p:cNvSpPr txBox="1"/>
          <p:nvPr/>
        </p:nvSpPr>
        <p:spPr>
          <a:xfrm>
            <a:off x="609599" y="1646542"/>
            <a:ext cx="5937115" cy="212365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__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{}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def edge(self,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label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target):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[label] = target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30058" y="1690688"/>
            <a:ext cx="4877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Edge-&gt;node is a dictionary, not list</a:t>
            </a:r>
          </a:p>
        </p:txBody>
      </p:sp>
      <p:sp>
        <p:nvSpPr>
          <p:cNvPr id="8" name="Rectangle 7"/>
          <p:cNvSpPr/>
          <p:nvPr/>
        </p:nvSpPr>
        <p:spPr>
          <a:xfrm>
            <a:off x="7250259" y="2338755"/>
            <a:ext cx="324319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sf.edge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100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,sj)</a:t>
            </a:r>
          </a:p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sj.edge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150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,baker)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…</a:t>
            </a:r>
            <a:endParaRPr lang="en-US" sz="22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002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8460</TotalTime>
  <Words>3033</Words>
  <Application>Microsoft Office PowerPoint</Application>
  <PresentationFormat>Widescreen</PresentationFormat>
  <Paragraphs>285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Cambria Math</vt:lpstr>
      <vt:lpstr>Consolas</vt:lpstr>
      <vt:lpstr>Monaco</vt:lpstr>
      <vt:lpstr>Office Theme</vt:lpstr>
      <vt:lpstr>Graphs</vt:lpstr>
      <vt:lpstr>What’s a graph?</vt:lpstr>
      <vt:lpstr>Undirected graph, terms</vt:lpstr>
      <vt:lpstr>Facebook friend network, different layouts</vt:lpstr>
      <vt:lpstr>Common questions</vt:lpstr>
      <vt:lpstr>Adjacency matrix implementations</vt:lpstr>
      <vt:lpstr>PowerPoint Presentation</vt:lpstr>
      <vt:lpstr>Connected nodes implementation</vt:lpstr>
      <vt:lpstr>Implementation with labels</vt:lpstr>
      <vt:lpstr>Depth-first search (review)</vt:lpstr>
      <vt:lpstr>Is there a cycle (p can reach p)?</vt:lpstr>
      <vt:lpstr>Find set of nodes p can reach</vt:lpstr>
      <vt:lpstr>Find set of nodes p can reach, track depth</vt:lpstr>
      <vt:lpstr>Find neighborhood within k edges</vt:lpstr>
      <vt:lpstr>Find first path from p to q</vt:lpstr>
      <vt:lpstr>Find first path from p to q</vt:lpstr>
      <vt:lpstr>Breadth-first search vs DFS</vt:lpstr>
      <vt:lpstr>BFS implementation</vt:lpstr>
      <vt:lpstr>Find shortest path from p to q?</vt:lpstr>
      <vt:lpstr>Topological sort (acyclic graphs)</vt:lpstr>
      <vt:lpstr>Example topological sort (u depends v)</vt:lpstr>
      <vt:lpstr>Example where u precedes v</vt:lpstr>
      <vt:lpstr>How to approach the problem</vt:lpstr>
      <vt:lpstr>DFS-based topo sort implementation</vt:lpstr>
      <vt:lpstr>Example walk through</vt:lpstr>
      <vt:lpstr>DFS postorder traversal</vt:lpstr>
      <vt:lpstr>With multiple roots, hit them all</vt:lpstr>
      <vt:lpstr>Summary</vt:lpstr>
      <vt:lpstr>Sample graph problems</vt:lpstr>
      <vt:lpstr>Exercise</vt:lpstr>
      <vt:lpstr>Exercise</vt:lpstr>
      <vt:lpstr>Exercise: Boggle</vt:lpstr>
      <vt:lpstr>Exercise: Find all words with given prefix </vt:lpstr>
      <vt:lpstr>Exercise: Find all words with given prefix </vt:lpstr>
      <vt:lpstr>Coding exercise: Visualize: FB friend graph with networkx</vt:lpstr>
      <vt:lpstr>Coding exercise networkx: distances from SF to other cities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Graphs</dc:title>
  <dc:creator>Microsoft Office User</dc:creator>
  <cp:lastModifiedBy>Mustafa Hajij</cp:lastModifiedBy>
  <cp:revision>302</cp:revision>
  <cp:lastPrinted>2021-04-29T20:30:38Z</cp:lastPrinted>
  <dcterms:created xsi:type="dcterms:W3CDTF">2019-02-25T18:17:22Z</dcterms:created>
  <dcterms:modified xsi:type="dcterms:W3CDTF">2023-01-26T02:22:49Z</dcterms:modified>
</cp:coreProperties>
</file>

<file path=docProps/thumbnail.jpeg>
</file>